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Default Extension="emf" ContentType="image/x-emf"/>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notesSlides/notesSlide9.xml" ContentType="application/vnd.openxmlformats-officedocument.presentationml.notes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5.xml" ContentType="application/vnd.openxmlformats-officedocument.presentationml.slideLayout+xml"/>
  <Override PartName="/ppt/notesSlides/notesSlide12.xml" ContentType="application/vnd.openxmlformats-officedocument.presentationml.notesSlide+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Default Extension="pdf" ContentType="application/pdf"/>
  <Override PartName="/ppt/notesSlides/notesSlide6.xml" ContentType="application/vnd.openxmlformats-officedocument.presentationml.notesSlide+xml"/>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Default Extension="vml" ContentType="application/vnd.openxmlformats-officedocument.vmlDrawing"/>
  <Override PartName="/ppt/slides/slide3.xml" ContentType="application/vnd.openxmlformats-officedocument.presentationml.slide+xml"/>
  <Override PartName="/ppt/notesSlides/notesSlide14.xml" ContentType="application/vnd.openxmlformats-officedocument.presentationml.notesSlide+xml"/>
  <Override PartName="/ppt/slideLayouts/slideLayout3.xml" ContentType="application/vnd.openxmlformats-officedocument.presentationml.slideLayout+xml"/>
  <Override PartName="/ppt/embeddings/Microsoft_Equation1.bin" ContentType="application/vnd.openxmlformats-officedocument.oleObject"/>
  <Override PartName="/ppt/slides/slide20.xml" ContentType="application/vnd.openxmlformats-officedocument.presentationml.slide+xml"/>
  <Override PartName="/ppt/notesSlides/notesSlide7.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8.xml" ContentType="application/vnd.openxmlformats-officedocument.presentationml.notes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23"/>
  </p:notesMasterIdLst>
  <p:sldIdLst>
    <p:sldId id="263" r:id="rId2"/>
    <p:sldId id="268" r:id="rId3"/>
    <p:sldId id="264" r:id="rId4"/>
    <p:sldId id="265" r:id="rId5"/>
    <p:sldId id="266" r:id="rId6"/>
    <p:sldId id="267" r:id="rId7"/>
    <p:sldId id="257" r:id="rId8"/>
    <p:sldId id="260" r:id="rId9"/>
    <p:sldId id="275" r:id="rId10"/>
    <p:sldId id="279" r:id="rId11"/>
    <p:sldId id="258" r:id="rId12"/>
    <p:sldId id="259" r:id="rId13"/>
    <p:sldId id="261" r:id="rId14"/>
    <p:sldId id="282" r:id="rId15"/>
    <p:sldId id="285" r:id="rId16"/>
    <p:sldId id="283" r:id="rId17"/>
    <p:sldId id="280" r:id="rId18"/>
    <p:sldId id="284" r:id="rId19"/>
    <p:sldId id="281" r:id="rId20"/>
    <p:sldId id="273" r:id="rId21"/>
    <p:sldId id="262"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34BD3A"/>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varScale="1">
        <p:scale>
          <a:sx n="61" d="100"/>
          <a:sy n="61" d="100"/>
        </p:scale>
        <p:origin x="-856" y="-10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B3C1F8-7CFE-EE49-A52F-F42CDB3EF10F}" type="datetimeFigureOut">
              <a:rPr lang="en-US" smtClean="0"/>
              <a:pPr/>
              <a:t>10/8/13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5C8D679-F8BA-274B-B48D-2416BC9CCB9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ctr"/>
            <a:endParaRPr lang="en-US" sz="1200" dirty="0" smtClean="0"/>
          </a:p>
        </p:txBody>
      </p:sp>
      <p:sp>
        <p:nvSpPr>
          <p:cNvPr id="4" name="Slide Number Placeholder 3"/>
          <p:cNvSpPr>
            <a:spLocks noGrp="1"/>
          </p:cNvSpPr>
          <p:nvPr>
            <p:ph type="sldNum" sz="quarter" idx="10"/>
          </p:nvPr>
        </p:nvSpPr>
        <p:spPr/>
        <p:txBody>
          <a:bodyPr/>
          <a:lstStyle/>
          <a:p>
            <a:fld id="{BA548805-8E63-6847-BB8F-55197AB8FE93}"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0A997C1-5678-2443-AABC-5173BFEBB3C1}" type="slidenum">
              <a:rPr lang="en-US" smtClean="0"/>
              <a:pPr/>
              <a:t>15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0A997C1-5678-2443-AABC-5173BFEBB3C1}" type="slidenum">
              <a:rPr lang="en-US" smtClean="0"/>
              <a:pPr/>
              <a:t>16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0A997C1-5678-2443-AABC-5173BFEBB3C1}" type="slidenum">
              <a:rPr lang="en-US" smtClean="0"/>
              <a:pPr/>
              <a:t>17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0A997C1-5678-2443-AABC-5173BFEBB3C1}" type="slidenum">
              <a:rPr lang="en-US" smtClean="0"/>
              <a:pPr/>
              <a:t>18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0A997C1-5678-2443-AABC-5173BFEBB3C1}" type="slidenum">
              <a:rPr lang="en-US" smtClean="0"/>
              <a:pPr/>
              <a:t>19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0A997C1-5678-2443-AABC-5173BFEBB3C1}" type="slidenum">
              <a:rPr lang="en-US" smtClean="0"/>
              <a:pPr/>
              <a:t>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0A997C1-5678-2443-AABC-5173BFEBB3C1}"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7" name="Rectangle 1"/>
          <p:cNvSpPr>
            <a:spLocks noGrp="1" noRot="1" noChangeAspect="1" noChangeArrowheads="1"/>
          </p:cNvSpPr>
          <p:nvPr>
            <p:ph type="sldImg"/>
          </p:nvPr>
        </p:nvSpPr>
        <p:spPr>
          <a:solidFill>
            <a:srgbClr val="FFFFFF"/>
          </a:solidFill>
          <a:ln/>
        </p:spPr>
      </p:sp>
      <p:sp>
        <p:nvSpPr>
          <p:cNvPr id="14338" name="Rectangle 2"/>
          <p:cNvSpPr>
            <a:spLocks noGrp="1" noChangeArrowheads="1"/>
          </p:cNvSpPr>
          <p:nvPr>
            <p:ph type="body" idx="1"/>
          </p:nvPr>
        </p:nvSpPr>
        <p:spPr>
          <a:ln/>
        </p:spPr>
        <p:txBody>
          <a:bodyPr/>
          <a:lstStyle/>
          <a:p>
            <a:pPr eaLnBrk="1" hangingPunct="1"/>
            <a:r>
              <a:rPr lang="en-US" sz="800">
                <a:latin typeface="Helvetica" pitchFamily="-110" charset="0"/>
                <a:ea typeface="Helvetica" pitchFamily="-110" charset="0"/>
                <a:cs typeface="Helvetica" pitchFamily="-110" charset="0"/>
                <a:sym typeface="Helvetica" pitchFamily="-110" charset="0"/>
              </a:rPr>
              <a:t>many large assemblies which play important roles in key processes in the cell</a:t>
            </a:r>
          </a:p>
          <a:p>
            <a:pPr eaLnBrk="1" hangingPunct="1"/>
            <a:endParaRPr lang="en-US" sz="800">
              <a:latin typeface="Helvetica" pitchFamily="-110" charset="0"/>
              <a:ea typeface="Helvetica" pitchFamily="-110" charset="0"/>
              <a:cs typeface="Helvetica" pitchFamily="-110" charset="0"/>
              <a:sym typeface="Helvetica" pitchFamily="-110"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3" name="Rectangle 1"/>
          <p:cNvSpPr>
            <a:spLocks noGrp="1" noRot="1" noChangeAspect="1" noChangeArrowheads="1"/>
          </p:cNvSpPr>
          <p:nvPr>
            <p:ph type="sldImg"/>
          </p:nvPr>
        </p:nvSpPr>
        <p:spPr>
          <a:solidFill>
            <a:srgbClr val="FFFFFF"/>
          </a:solidFill>
          <a:ln/>
        </p:spPr>
      </p:sp>
      <p:sp>
        <p:nvSpPr>
          <p:cNvPr id="18434" name="Rectangle 2"/>
          <p:cNvSpPr>
            <a:spLocks noGrp="1" noChangeArrowheads="1"/>
          </p:cNvSpPr>
          <p:nvPr>
            <p:ph type="body" idx="1"/>
          </p:nvPr>
        </p:nvSpPr>
        <p:spPr>
          <a:ln/>
        </p:spPr>
        <p:txBody>
          <a:bodyPr/>
          <a:lstStyle/>
          <a:p>
            <a:pPr eaLnBrk="1" hangingPunct="1"/>
            <a:r>
              <a:rPr lang="en-US" sz="800">
                <a:latin typeface="Helvetica" pitchFamily="-110" charset="0"/>
                <a:ea typeface="Helvetica" pitchFamily="-110" charset="0"/>
                <a:cs typeface="Helvetica" pitchFamily="-110" charset="0"/>
                <a:sym typeface="Helvetica" pitchFamily="-110" charset="0"/>
              </a:rPr>
              <a:t>and here is one way to actually put all the data together.</a:t>
            </a:r>
          </a:p>
          <a:p>
            <a:pPr eaLnBrk="1" hangingPunct="1"/>
            <a:endParaRPr lang="en-US" sz="800">
              <a:latin typeface="Helvetica" pitchFamily="-110" charset="0"/>
              <a:ea typeface="Helvetica" pitchFamily="-110" charset="0"/>
              <a:cs typeface="Helvetica" pitchFamily="-110" charset="0"/>
              <a:sym typeface="Helvetica" pitchFamily="-110" charset="0"/>
            </a:endParaRPr>
          </a:p>
          <a:p>
            <a:pPr eaLnBrk="1" hangingPunct="1"/>
            <a:r>
              <a:rPr lang="en-US" sz="800">
                <a:latin typeface="Helvetica" pitchFamily="-110" charset="0"/>
                <a:ea typeface="Helvetica" pitchFamily="-110" charset="0"/>
                <a:cs typeface="Helvetica" pitchFamily="-110" charset="0"/>
                <a:sym typeface="Helvetica" pitchFamily="-110" charset="0"/>
              </a:rPr>
              <a:t>a simple way to describe it is as a generalization of protein structure determination by NMR spectroscopy.</a:t>
            </a:r>
          </a:p>
          <a:p>
            <a:pPr eaLnBrk="1" hangingPunct="1"/>
            <a:endParaRPr lang="en-US" sz="800">
              <a:latin typeface="Helvetica" pitchFamily="-110" charset="0"/>
              <a:ea typeface="Helvetica" pitchFamily="-110" charset="0"/>
              <a:cs typeface="Helvetica" pitchFamily="-110" charset="0"/>
              <a:sym typeface="Helvetica" pitchFamily="-110" charset="0"/>
            </a:endParaRPr>
          </a:p>
          <a:p>
            <a:pPr eaLnBrk="1" hangingPunct="1"/>
            <a:r>
              <a:rPr lang="en-US" sz="800">
                <a:latin typeface="Helvetica" pitchFamily="-110" charset="0"/>
                <a:ea typeface="Helvetica" pitchFamily="-110" charset="0"/>
                <a:cs typeface="Helvetica" pitchFamily="-110" charset="0"/>
                <a:sym typeface="Helvetica" pitchFamily="-110" charset="0"/>
              </a:rPr>
              <a:t>4 stages, potentially an iterative conversion of input datasets into the structures consistent with them: </a:t>
            </a:r>
          </a:p>
          <a:p>
            <a:pPr eaLnBrk="1" hangingPunct="1"/>
            <a:endParaRPr lang="en-US" sz="800">
              <a:latin typeface="Helvetica" pitchFamily="-110" charset="0"/>
              <a:ea typeface="Helvetica" pitchFamily="-110" charset="0"/>
              <a:cs typeface="Helvetica" pitchFamily="-110" charset="0"/>
              <a:sym typeface="Helvetica" pitchFamily="-110" charset="0"/>
            </a:endParaRPr>
          </a:p>
          <a:p>
            <a:pPr eaLnBrk="1" hangingPunct="1"/>
            <a:r>
              <a:rPr lang="en-US" sz="800">
                <a:latin typeface="Helvetica" pitchFamily="-110" charset="0"/>
                <a:ea typeface="Helvetica" pitchFamily="-110" charset="0"/>
                <a:cs typeface="Helvetica" pitchFamily="-110" charset="0"/>
                <a:sym typeface="Helvetica" pitchFamily="-110" charset="0"/>
              </a:rPr>
              <a:t>1. data generation, open minded about where to get it from; implicitly or indirectly informative is fine at this stage</a:t>
            </a:r>
          </a:p>
          <a:p>
            <a:pPr eaLnBrk="1" hangingPunct="1"/>
            <a:endParaRPr lang="en-US" sz="800">
              <a:latin typeface="Helvetica" pitchFamily="-110" charset="0"/>
              <a:ea typeface="Helvetica" pitchFamily="-110" charset="0"/>
              <a:cs typeface="Helvetica" pitchFamily="-110" charset="0"/>
              <a:sym typeface="Helvetica" pitchFamily="-110" charset="0"/>
            </a:endParaRPr>
          </a:p>
          <a:p>
            <a:pPr eaLnBrk="1" hangingPunct="1"/>
            <a:r>
              <a:rPr lang="en-US" sz="800">
                <a:latin typeface="Helvetica" pitchFamily="-110" charset="0"/>
                <a:ea typeface="Helvetica" pitchFamily="-110" charset="0"/>
                <a:cs typeface="Helvetica" pitchFamily="-110" charset="0"/>
                <a:sym typeface="Helvetica" pitchFamily="-110" charset="0"/>
              </a:rPr>
              <a:t>2. representation: defines components of the system. the representation and its resolution depends on the available data (eg, point per atom; point per residue, etc). option to use a hierarchical representation is good. flexibility in representation options facilitates conversion of data into restraints.</a:t>
            </a:r>
          </a:p>
          <a:p>
            <a:pPr eaLnBrk="1" hangingPunct="1"/>
            <a:endParaRPr lang="en-US" sz="800">
              <a:latin typeface="Helvetica" pitchFamily="-110" charset="0"/>
              <a:ea typeface="Helvetica" pitchFamily="-110" charset="0"/>
              <a:cs typeface="Helvetica" pitchFamily="-110" charset="0"/>
              <a:sym typeface="Helvetica" pitchFamily="-110" charset="0"/>
            </a:endParaRPr>
          </a:p>
          <a:p>
            <a:pPr eaLnBrk="1" hangingPunct="1"/>
            <a:r>
              <a:rPr lang="en-US" sz="800">
                <a:latin typeface="Helvetica" pitchFamily="-110" charset="0"/>
                <a:ea typeface="Helvetica" pitchFamily="-110" charset="0"/>
                <a:cs typeface="Helvetica" pitchFamily="-110" charset="0"/>
                <a:sym typeface="Helvetica" pitchFamily="-110" charset="0"/>
              </a:rPr>
              <a:t>restraints: specification of what configurations of system components are consistent with the data. needs to encode uncertainty and ambiguity ((ideally all restraints need to be satisfied within their error bars, otherwise the balance between the restraints needs to be handled, which is much more difficult)).</a:t>
            </a:r>
          </a:p>
          <a:p>
            <a:pPr eaLnBrk="1" hangingPunct="1"/>
            <a:endParaRPr lang="en-US" sz="800">
              <a:latin typeface="Helvetica" pitchFamily="-110" charset="0"/>
              <a:ea typeface="Helvetica" pitchFamily="-110" charset="0"/>
              <a:cs typeface="Helvetica" pitchFamily="-110" charset="0"/>
              <a:sym typeface="Helvetica" pitchFamily="-110" charset="0"/>
            </a:endParaRPr>
          </a:p>
          <a:p>
            <a:pPr eaLnBrk="1" hangingPunct="1"/>
            <a:r>
              <a:rPr lang="en-US" sz="800">
                <a:latin typeface="Helvetica" pitchFamily="-110" charset="0"/>
                <a:ea typeface="Helvetica" pitchFamily="-110" charset="0"/>
                <a:cs typeface="Helvetica" pitchFamily="-110" charset="0"/>
                <a:sym typeface="Helvetica" pitchFamily="-110" charset="0"/>
              </a:rPr>
              <a:t>3. sampling: powerful optimization schemes and computers needed</a:t>
            </a:r>
          </a:p>
          <a:p>
            <a:pPr eaLnBrk="1" hangingPunct="1"/>
            <a:endParaRPr lang="en-US" sz="800">
              <a:latin typeface="Helvetica" pitchFamily="-110" charset="0"/>
              <a:ea typeface="Helvetica" pitchFamily="-110" charset="0"/>
              <a:cs typeface="Helvetica" pitchFamily="-110" charset="0"/>
              <a:sym typeface="Helvetica" pitchFamily="-110" charset="0"/>
            </a:endParaRPr>
          </a:p>
          <a:p>
            <a:pPr eaLnBrk="1" hangingPunct="1"/>
            <a:r>
              <a:rPr lang="en-US" sz="800">
                <a:latin typeface="Helvetica" pitchFamily="-110" charset="0"/>
                <a:ea typeface="Helvetica" pitchFamily="-110" charset="0"/>
                <a:cs typeface="Helvetica" pitchFamily="-110" charset="0"/>
                <a:sym typeface="Helvetica" pitchFamily="-110" charset="0"/>
              </a:rPr>
              <a:t>4. ensemble analysis: various outcomes: 0, 1, more than 1 solution; restraints satisfied or not. precision definitely, accuracy as much as possible;  feeding into the next iteration.</a:t>
            </a:r>
          </a:p>
          <a:p>
            <a:pPr eaLnBrk="1" hangingPunct="1"/>
            <a:endParaRPr lang="en-US" sz="800">
              <a:latin typeface="Helvetica" pitchFamily="-110" charset="0"/>
              <a:ea typeface="Helvetica" pitchFamily="-110" charset="0"/>
              <a:cs typeface="Helvetica" pitchFamily="-110" charset="0"/>
              <a:sym typeface="Helvetica" pitchFamily="-110" charset="0"/>
            </a:endParaRPr>
          </a:p>
          <a:p>
            <a:pPr eaLnBrk="1" hangingPunct="1"/>
            <a:r>
              <a:rPr lang="en-US" sz="800">
                <a:latin typeface="Helvetica" pitchFamily="-110" charset="0"/>
                <a:ea typeface="Helvetica" pitchFamily="-110" charset="0"/>
                <a:cs typeface="Helvetica" pitchFamily="-110" charset="0"/>
                <a:sym typeface="Helvetica" pitchFamily="-110" charset="0"/>
              </a:rPr>
              <a:t>benefits: synergy by design, generates all (as opposed to one) models consistent with the data, facilitates assessing the models and data, allows playing what if games and planning next experiments.</a:t>
            </a:r>
          </a:p>
          <a:p>
            <a:pPr eaLnBrk="1" hangingPunct="1"/>
            <a:endParaRPr lang="en-US" sz="800">
              <a:latin typeface="Helvetica" pitchFamily="-110" charset="0"/>
              <a:ea typeface="Helvetica" pitchFamily="-110" charset="0"/>
              <a:cs typeface="Helvetica" pitchFamily="-110" charset="0"/>
              <a:sym typeface="Helvetica" pitchFamily="-110" charset="0"/>
            </a:endParaRPr>
          </a:p>
          <a:p>
            <a:pPr eaLnBrk="1" hangingPunct="1"/>
            <a:r>
              <a:rPr lang="en-US" sz="800">
                <a:latin typeface="Helvetica" pitchFamily="-110" charset="0"/>
                <a:ea typeface="Helvetica" pitchFamily="-110" charset="0"/>
                <a:cs typeface="Helvetica" pitchFamily="-110" charset="0"/>
                <a:sym typeface="Helvetica" pitchFamily="-110" charset="0"/>
              </a:rPr>
              <a:t>involves experiment and computation rather symmetrically (steps). In fact, this is formalization of the structural biology</a:t>
            </a:r>
            <a:r>
              <a:rPr lang="ja-JP" altLang="en-US" sz="800">
                <a:latin typeface="Arial" pitchFamily="-110" charset="0"/>
                <a:ea typeface="Helvetica" pitchFamily="-110" charset="0"/>
                <a:cs typeface="Helvetica" pitchFamily="-110" charset="0"/>
                <a:sym typeface="Helvetica" pitchFamily="-110" charset="0"/>
              </a:rPr>
              <a:t>’</a:t>
            </a:r>
            <a:r>
              <a:rPr lang="en-US" altLang="ja-JP" sz="800">
                <a:latin typeface="Helvetica" pitchFamily="-110" charset="0"/>
                <a:ea typeface="Helvetica" pitchFamily="-110" charset="0"/>
                <a:cs typeface="Helvetica" pitchFamily="-110" charset="0"/>
                <a:sym typeface="Helvetica" pitchFamily="-110" charset="0"/>
              </a:rPr>
              <a:t>s virtuous scientific cycle of experiment and hypothesis, where the hypothesis corresponds to the structural model. </a:t>
            </a:r>
          </a:p>
          <a:p>
            <a:pPr eaLnBrk="1" hangingPunct="1"/>
            <a:endParaRPr lang="en-US" sz="800">
              <a:latin typeface="Helvetica" pitchFamily="-110" charset="0"/>
              <a:ea typeface="Helvetica" pitchFamily="-110" charset="0"/>
              <a:cs typeface="Helvetica" pitchFamily="-110" charset="0"/>
              <a:sym typeface="Helvetica" pitchFamily="-110" charset="0"/>
            </a:endParaRPr>
          </a:p>
          <a:p>
            <a:pPr eaLnBrk="1" hangingPunct="1"/>
            <a:r>
              <a:rPr lang="en-US" sz="800">
                <a:latin typeface="Helvetica" pitchFamily="-110" charset="0"/>
                <a:ea typeface="Helvetica" pitchFamily="-110" charset="0"/>
                <a:cs typeface="Helvetica" pitchFamily="-110" charset="0"/>
                <a:sym typeface="Helvetica" pitchFamily="-110" charset="0"/>
              </a:rPr>
              <a:t>This  should ideally be practiced almost from an outset of a project on structure characterization, not towards the end when the data are judged to be already collected.</a:t>
            </a:r>
          </a:p>
          <a:p>
            <a:pPr eaLnBrk="1" hangingPunct="1"/>
            <a:endParaRPr lang="en-US" sz="800">
              <a:latin typeface="Helvetica" pitchFamily="-110" charset="0"/>
              <a:ea typeface="Helvetica" pitchFamily="-110" charset="0"/>
              <a:cs typeface="Helvetica" pitchFamily="-110" charset="0"/>
              <a:sym typeface="Helvetica" pitchFamily="-110" charset="0"/>
            </a:endParaRPr>
          </a:p>
          <a:p>
            <a:pPr eaLnBrk="1" hangingPunct="1"/>
            <a:r>
              <a:rPr lang="en-US" sz="800">
                <a:latin typeface="Helvetica" pitchFamily="-110" charset="0"/>
                <a:ea typeface="Helvetica" pitchFamily="-110" charset="0"/>
                <a:cs typeface="Helvetica" pitchFamily="-110" charset="0"/>
                <a:sym typeface="Helvetica" pitchFamily="-110" charset="0"/>
              </a:rPr>
              <a:t>One more comment: we</a:t>
            </a:r>
            <a:r>
              <a:rPr lang="ja-JP" altLang="en-US" sz="800">
                <a:latin typeface="Arial" pitchFamily="-110" charset="0"/>
                <a:ea typeface="Helvetica" pitchFamily="-110" charset="0"/>
                <a:cs typeface="Helvetica" pitchFamily="-110" charset="0"/>
                <a:sym typeface="Helvetica" pitchFamily="-110" charset="0"/>
              </a:rPr>
              <a:t>’</a:t>
            </a:r>
            <a:r>
              <a:rPr lang="en-US" altLang="ja-JP" sz="800">
                <a:latin typeface="Helvetica" pitchFamily="-110" charset="0"/>
                <a:ea typeface="Helvetica" pitchFamily="-110" charset="0"/>
                <a:cs typeface="Helvetica" pitchFamily="-110" charset="0"/>
                <a:sym typeface="Helvetica" pitchFamily="-110" charset="0"/>
              </a:rPr>
              <a:t>ve seen a lot of integration of data at this conference, but it seems one distinction in the case of structural biology is that there is a clear explicit model that the integration of various data is supposed to inform - and that is the structural model of the system of interest. An evocative phrase is that we are </a:t>
            </a:r>
            <a:r>
              <a:rPr lang="ja-JP" altLang="en-US" sz="800">
                <a:latin typeface="Arial" pitchFamily="-110" charset="0"/>
                <a:ea typeface="Helvetica" pitchFamily="-110" charset="0"/>
                <a:cs typeface="Helvetica" pitchFamily="-110" charset="0"/>
                <a:sym typeface="Helvetica" pitchFamily="-110" charset="0"/>
              </a:rPr>
              <a:t>“</a:t>
            </a:r>
            <a:r>
              <a:rPr lang="en-US" altLang="ja-JP" sz="800">
                <a:latin typeface="Helvetica" pitchFamily="-110" charset="0"/>
                <a:ea typeface="Helvetica" pitchFamily="-110" charset="0"/>
                <a:cs typeface="Helvetica" pitchFamily="-110" charset="0"/>
                <a:sym typeface="Helvetica" pitchFamily="-110" charset="0"/>
              </a:rPr>
              <a:t>embedding</a:t>
            </a:r>
            <a:r>
              <a:rPr lang="ja-JP" altLang="en-US" sz="800">
                <a:latin typeface="Arial" pitchFamily="-110" charset="0"/>
                <a:ea typeface="Helvetica" pitchFamily="-110" charset="0"/>
                <a:cs typeface="Helvetica" pitchFamily="-110" charset="0"/>
                <a:sym typeface="Helvetica" pitchFamily="-110" charset="0"/>
              </a:rPr>
              <a:t>”</a:t>
            </a:r>
            <a:r>
              <a:rPr lang="en-US" altLang="ja-JP" sz="800">
                <a:latin typeface="Helvetica" pitchFamily="-110" charset="0"/>
                <a:ea typeface="Helvetica" pitchFamily="-110" charset="0"/>
                <a:cs typeface="Helvetica" pitchFamily="-110" charset="0"/>
                <a:sym typeface="Helvetica" pitchFamily="-110" charset="0"/>
              </a:rPr>
              <a:t> various data in 3 dimensions.</a:t>
            </a:r>
            <a:endParaRPr lang="en-US" sz="800">
              <a:latin typeface="Helvetica" pitchFamily="-110" charset="0"/>
              <a:ea typeface="Helvetica" pitchFamily="-110" charset="0"/>
              <a:cs typeface="Helvetica" pitchFamily="-110" charset="0"/>
              <a:sym typeface="Helvetica" pitchFamily="-110"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0A997C1-5678-2443-AABC-5173BFEBB3C1}"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0A997C1-5678-2443-AABC-5173BFEBB3C1}" type="slidenum">
              <a:rPr lang="en-US" smtClean="0"/>
              <a:pPr/>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0A997C1-5678-2443-AABC-5173BFEBB3C1}" type="slidenum">
              <a:rPr lang="en-US" smtClean="0"/>
              <a:pPr/>
              <a:t>12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0A997C1-5678-2443-AABC-5173BFEBB3C1}" type="slidenum">
              <a:rPr lang="en-US" smtClean="0"/>
              <a:pPr/>
              <a:t>13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0A997C1-5678-2443-AABC-5173BFEBB3C1}" type="slidenum">
              <a:rPr lang="en-US" smtClean="0"/>
              <a:pPr/>
              <a:t>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B535E0-1641-574B-9F51-9BC743EB5269}" type="datetimeFigureOut">
              <a:rPr lang="en-US" smtClean="0"/>
              <a:pPr/>
              <a:t>10/8/13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0FE8F-4E0A-564C-9F04-990D4619A9F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B535E0-1641-574B-9F51-9BC743EB5269}" type="datetimeFigureOut">
              <a:rPr lang="en-US" smtClean="0"/>
              <a:pPr/>
              <a:t>10/8/13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0FE8F-4E0A-564C-9F04-990D4619A9F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B535E0-1641-574B-9F51-9BC743EB5269}" type="datetimeFigureOut">
              <a:rPr lang="en-US" smtClean="0"/>
              <a:pPr/>
              <a:t>10/8/13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0FE8F-4E0A-564C-9F04-990D4619A9F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B535E0-1641-574B-9F51-9BC743EB5269}" type="datetimeFigureOut">
              <a:rPr lang="en-US" smtClean="0"/>
              <a:pPr/>
              <a:t>10/8/13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0FE8F-4E0A-564C-9F04-990D4619A9F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B535E0-1641-574B-9F51-9BC743EB5269}" type="datetimeFigureOut">
              <a:rPr lang="en-US" smtClean="0"/>
              <a:pPr/>
              <a:t>10/8/13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0FE8F-4E0A-564C-9F04-990D4619A9F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B535E0-1641-574B-9F51-9BC743EB5269}" type="datetimeFigureOut">
              <a:rPr lang="en-US" smtClean="0"/>
              <a:pPr/>
              <a:t>10/8/13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A0FE8F-4E0A-564C-9F04-990D4619A9F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B535E0-1641-574B-9F51-9BC743EB5269}" type="datetimeFigureOut">
              <a:rPr lang="en-US" smtClean="0"/>
              <a:pPr/>
              <a:t>10/8/13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A0FE8F-4E0A-564C-9F04-990D4619A9F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B535E0-1641-574B-9F51-9BC743EB5269}" type="datetimeFigureOut">
              <a:rPr lang="en-US" smtClean="0"/>
              <a:pPr/>
              <a:t>10/8/13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A0FE8F-4E0A-564C-9F04-990D4619A9F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B535E0-1641-574B-9F51-9BC743EB5269}" type="datetimeFigureOut">
              <a:rPr lang="en-US" smtClean="0"/>
              <a:pPr/>
              <a:t>10/8/13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A0FE8F-4E0A-564C-9F04-990D4619A9F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B535E0-1641-574B-9F51-9BC743EB5269}" type="datetimeFigureOut">
              <a:rPr lang="en-US" smtClean="0"/>
              <a:pPr/>
              <a:t>10/8/13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A0FE8F-4E0A-564C-9F04-990D4619A9F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B535E0-1641-574B-9F51-9BC743EB5269}" type="datetimeFigureOut">
              <a:rPr lang="en-US" smtClean="0"/>
              <a:pPr/>
              <a:t>10/8/13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A0FE8F-4E0A-564C-9F04-990D4619A9F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B535E0-1641-574B-9F51-9BC743EB5269}" type="datetimeFigureOut">
              <a:rPr lang="en-US" smtClean="0"/>
              <a:pPr/>
              <a:t>10/8/13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A0FE8F-4E0A-564C-9F04-990D4619A9F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31.png"/><Relationship Id="rId5"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Microsoft_Equation1.bin"/><Relationship Id="rId5" Type="http://schemas.openxmlformats.org/officeDocument/2006/relationships/image" Target="../media/image56.emf"/><Relationship Id="rId6" Type="http://schemas.openxmlformats.org/officeDocument/2006/relationships/image" Target="../media/image57.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df"/><Relationship Id="rId6"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3.png"/></Relationships>
</file>

<file path=ppt/slides/_rels/slide18.xml.rels><?xml version="1.0" encoding="UTF-8" standalone="yes"?>
<Relationships xmlns="http://schemas.openxmlformats.org/package/2006/relationships"><Relationship Id="rId11" Type="http://schemas.openxmlformats.org/officeDocument/2006/relationships/image" Target="../media/image67.png"/><Relationship Id="rId12" Type="http://schemas.openxmlformats.org/officeDocument/2006/relationships/image" Target="../media/image68.png"/><Relationship Id="rId1" Type="http://schemas.openxmlformats.org/officeDocument/2006/relationships/video" Target="file://localhost/Users/pweinkam/mov/pp2_1.mov" TargetMode="External"/><Relationship Id="rId2" Type="http://schemas.openxmlformats.org/officeDocument/2006/relationships/video" Target="file://localhost/Users/pweinkam/mov/pp2_2.mov" TargetMode="External"/><Relationship Id="rId3" Type="http://schemas.openxmlformats.org/officeDocument/2006/relationships/video" Target="file://localhost/Users/pweinkam/mov/pp3_1.mov" TargetMode="External"/><Relationship Id="rId4" Type="http://schemas.openxmlformats.org/officeDocument/2006/relationships/video" Target="file://localhost/Users/pweinkam/mov/pp3_2.mov" TargetMode="External"/><Relationship Id="rId5" Type="http://schemas.openxmlformats.org/officeDocument/2006/relationships/video" Target="file://localhost/Users/pweinkam/mov/pp3_3.mov" TargetMode="External"/><Relationship Id="rId6" Type="http://schemas.openxmlformats.org/officeDocument/2006/relationships/slideLayout" Target="../slideLayouts/slideLayout2.xml"/><Relationship Id="rId7" Type="http://schemas.openxmlformats.org/officeDocument/2006/relationships/notesSlide" Target="../notesSlides/notesSlide13.xml"/><Relationship Id="rId8" Type="http://schemas.openxmlformats.org/officeDocument/2006/relationships/image" Target="../media/image64.png"/><Relationship Id="rId9" Type="http://schemas.openxmlformats.org/officeDocument/2006/relationships/image" Target="../media/image65.png"/><Relationship Id="rId10" Type="http://schemas.openxmlformats.org/officeDocument/2006/relationships/image" Target="../media/image6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6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7"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3" Type="http://schemas.openxmlformats.org/officeDocument/2006/relationships/image" Target="../media/image2.pdf"/><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1" Type="http://schemas.openxmlformats.org/officeDocument/2006/relationships/image" Target="../media/image24.png"/><Relationship Id="rId12"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22.png"/><Relationship Id="rId10"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hyperlink" Target="http://salilab.org/imp/" TargetMode="External"/><Relationship Id="rId8" Type="http://schemas.openxmlformats.org/officeDocument/2006/relationships/hyperlink" Target="http://salilab.org/foxs/" TargetMode="External"/><Relationship Id="rId9"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video" Target="file://localhost/Users/pweinkam/mov/allosmodfoxs.mov" TargetMode="External"/><Relationship Id="rId2" Type="http://schemas.openxmlformats.org/officeDocument/2006/relationships/slideLayout" Target="../slideLayouts/slideLayout2.xml"/><Relationship Id="rId3"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df"/><Relationship Id="rId5" Type="http://schemas.openxmlformats.org/officeDocument/2006/relationships/image" Target="../media/image40.png"/><Relationship Id="rId6" Type="http://schemas.openxmlformats.org/officeDocument/2006/relationships/image" Target="../media/image41.pdf"/><Relationship Id="rId7" Type="http://schemas.openxmlformats.org/officeDocument/2006/relationships/image" Target="../media/image42.png"/><Relationship Id="rId8" Type="http://schemas.openxmlformats.org/officeDocument/2006/relationships/image" Target="../media/image43.pdf"/><Relationship Id="rId9" Type="http://schemas.openxmlformats.org/officeDocument/2006/relationships/image" Target="../media/image44.png"/><Relationship Id="rId10" Type="http://schemas.openxmlformats.org/officeDocument/2006/relationships/image" Target="../media/image45.pdf"/><Relationship Id="rId11"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444998" y="399658"/>
            <a:ext cx="8356599" cy="1200329"/>
          </a:xfrm>
          <a:prstGeom prst="rect">
            <a:avLst/>
          </a:prstGeom>
          <a:noFill/>
        </p:spPr>
        <p:txBody>
          <a:bodyPr wrap="square" rtlCol="0">
            <a:spAutoFit/>
          </a:bodyPr>
          <a:lstStyle/>
          <a:p>
            <a:pPr algn="ctr"/>
            <a:r>
              <a:rPr lang="en-US" sz="3600" u="sng" dirty="0" smtClean="0"/>
              <a:t>Conformational Sampling to </a:t>
            </a:r>
          </a:p>
          <a:p>
            <a:pPr algn="ctr"/>
            <a:r>
              <a:rPr lang="en-US" sz="3600" u="sng" dirty="0" smtClean="0"/>
              <a:t>Interpret</a:t>
            </a:r>
            <a:r>
              <a:rPr lang="en-US" sz="3600" u="sng" dirty="0"/>
              <a:t> </a:t>
            </a:r>
            <a:r>
              <a:rPr lang="en-US" sz="3600" u="sng" dirty="0" smtClean="0"/>
              <a:t>SAXS Profiles</a:t>
            </a:r>
          </a:p>
        </p:txBody>
      </p:sp>
      <p:sp>
        <p:nvSpPr>
          <p:cNvPr id="3" name="TextBox 2"/>
          <p:cNvSpPr txBox="1"/>
          <p:nvPr/>
        </p:nvSpPr>
        <p:spPr>
          <a:xfrm>
            <a:off x="1481717" y="3994592"/>
            <a:ext cx="6300411" cy="954107"/>
          </a:xfrm>
          <a:prstGeom prst="rect">
            <a:avLst/>
          </a:prstGeom>
          <a:noFill/>
        </p:spPr>
        <p:txBody>
          <a:bodyPr wrap="square" rtlCol="0">
            <a:spAutoFit/>
          </a:bodyPr>
          <a:lstStyle/>
          <a:p>
            <a:pPr algn="ctr"/>
            <a:r>
              <a:rPr lang="en-US" sz="2800" dirty="0" smtClean="0"/>
              <a:t>Patrick Weinkam</a:t>
            </a:r>
          </a:p>
          <a:p>
            <a:pPr algn="ctr"/>
            <a:r>
              <a:rPr lang="en-US" sz="2800" dirty="0" smtClean="0"/>
              <a:t>Sali group @ UCSF</a:t>
            </a:r>
          </a:p>
        </p:txBody>
      </p:sp>
      <p:sp>
        <p:nvSpPr>
          <p:cNvPr id="5" name="TextBox 4"/>
          <p:cNvSpPr txBox="1"/>
          <p:nvPr/>
        </p:nvSpPr>
        <p:spPr>
          <a:xfrm>
            <a:off x="796889" y="3078866"/>
            <a:ext cx="7595357" cy="523220"/>
          </a:xfrm>
          <a:prstGeom prst="rect">
            <a:avLst/>
          </a:prstGeom>
          <a:noFill/>
        </p:spPr>
        <p:txBody>
          <a:bodyPr wrap="square" rtlCol="0">
            <a:spAutoFit/>
          </a:bodyPr>
          <a:lstStyle/>
          <a:p>
            <a:pPr algn="ctr"/>
            <a:r>
              <a:rPr lang="en-US" sz="2800" dirty="0" smtClean="0"/>
              <a:t>October 2013</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4146" name="Rectangle 2"/>
          <p:cNvSpPr>
            <a:spLocks/>
          </p:cNvSpPr>
          <p:nvPr/>
        </p:nvSpPr>
        <p:spPr bwMode="auto">
          <a:xfrm>
            <a:off x="609600" y="1325709"/>
            <a:ext cx="8178800" cy="1117600"/>
          </a:xfrm>
          <a:prstGeom prst="rect">
            <a:avLst/>
          </a:prstGeom>
          <a:noFill/>
          <a:ln w="12700" cap="rnd">
            <a:noFill/>
            <a:round/>
            <a:headEnd/>
            <a:tailEnd/>
          </a:ln>
        </p:spPr>
        <p:txBody>
          <a:bodyPr lIns="38100" tIns="38100" rIns="38100" bIns="38100">
            <a:prstTxWarp prst="textNoShape">
              <a:avLst/>
            </a:prstTxWarp>
          </a:bodyPr>
          <a:lstStyle/>
          <a:p>
            <a:pPr marL="266700" indent="-266700" algn="just">
              <a:lnSpc>
                <a:spcPct val="90000"/>
              </a:lnSpc>
              <a:spcBef>
                <a:spcPts val="575"/>
              </a:spcBef>
              <a:buClr>
                <a:srgbClr val="000000"/>
              </a:buClr>
              <a:buSzPct val="100000"/>
              <a:buFont typeface="Arial" pitchFamily="-110" charset="0"/>
              <a:buChar char="•"/>
            </a:pPr>
            <a:r>
              <a:rPr lang="en-US" sz="2400" dirty="0" smtClean="0">
                <a:solidFill>
                  <a:schemeClr val="tx1"/>
                </a:solidFill>
                <a:latin typeface="Calibri" pitchFamily="-110" charset="0"/>
                <a:ea typeface="ＭＳ Ｐゴシック" pitchFamily="-110" charset="-128"/>
                <a:cs typeface="ＭＳ Ｐゴシック" pitchFamily="-110" charset="-128"/>
                <a:sym typeface="Calibri" pitchFamily="-110" charset="0"/>
              </a:rPr>
              <a:t>INPUT: </a:t>
            </a:r>
            <a:r>
              <a:rPr lang="en-US" sz="2400" dirty="0" smtClean="0">
                <a:latin typeface="Calibri" pitchFamily="-110" charset="0"/>
                <a:ea typeface="ＭＳ Ｐゴシック" pitchFamily="-110" charset="-128"/>
                <a:cs typeface="ＭＳ Ｐゴシック" pitchFamily="-110" charset="-128"/>
                <a:sym typeface="Calibri" pitchFamily="-110" charset="0"/>
              </a:rPr>
              <a:t>experimental </a:t>
            </a:r>
            <a:r>
              <a:rPr lang="en-US" sz="2400" dirty="0" smtClean="0">
                <a:solidFill>
                  <a:schemeClr val="tx1"/>
                </a:solidFill>
                <a:latin typeface="Calibri" pitchFamily="-110" charset="0"/>
                <a:ea typeface="ＭＳ Ｐゴシック" pitchFamily="-110" charset="-128"/>
                <a:cs typeface="ＭＳ Ｐゴシック" pitchFamily="-110" charset="-128"/>
                <a:sym typeface="Calibri" pitchFamily="-110" charset="0"/>
              </a:rPr>
              <a:t>SAXS </a:t>
            </a:r>
            <a:r>
              <a:rPr lang="en-US" sz="2400" dirty="0">
                <a:solidFill>
                  <a:schemeClr val="tx1"/>
                </a:solidFill>
                <a:latin typeface="Calibri" pitchFamily="-110" charset="0"/>
                <a:ea typeface="ＭＳ Ｐゴシック" pitchFamily="-110" charset="-128"/>
                <a:cs typeface="ＭＳ Ｐゴシック" pitchFamily="-110" charset="-128"/>
                <a:sym typeface="Calibri" pitchFamily="-110" charset="0"/>
              </a:rPr>
              <a:t>profile</a:t>
            </a:r>
            <a:r>
              <a:rPr lang="en-US" sz="2400" dirty="0" smtClean="0">
                <a:solidFill>
                  <a:schemeClr val="tx1"/>
                </a:solidFill>
                <a:latin typeface="Calibri" pitchFamily="-110" charset="0"/>
                <a:ea typeface="ＭＳ Ｐゴシック" pitchFamily="-110" charset="-128"/>
                <a:cs typeface="ＭＳ Ｐゴシック" pitchFamily="-110" charset="-128"/>
                <a:sym typeface="Calibri" pitchFamily="-110" charset="0"/>
              </a:rPr>
              <a:t> and a set of structures </a:t>
            </a:r>
          </a:p>
          <a:p>
            <a:pPr marL="266700" indent="-266700" algn="just">
              <a:lnSpc>
                <a:spcPct val="90000"/>
              </a:lnSpc>
              <a:spcBef>
                <a:spcPts val="575"/>
              </a:spcBef>
              <a:buClr>
                <a:srgbClr val="000000"/>
              </a:buClr>
              <a:buSzPct val="100000"/>
              <a:buFont typeface="Arial" pitchFamily="-110" charset="0"/>
              <a:buChar char="•"/>
            </a:pPr>
            <a:r>
              <a:rPr lang="en-US" sz="2400" dirty="0" smtClean="0">
                <a:latin typeface="Calibri" pitchFamily="-110" charset="0"/>
                <a:ea typeface="ＭＳ Ｐゴシック" pitchFamily="-110" charset="-128"/>
                <a:cs typeface="ＭＳ Ｐゴシック" pitchFamily="-110" charset="-128"/>
                <a:sym typeface="Calibri" pitchFamily="-110" charset="0"/>
              </a:rPr>
              <a:t>OUTPUT: </a:t>
            </a:r>
            <a:r>
              <a:rPr lang="en-US" sz="2400" dirty="0" smtClean="0">
                <a:solidFill>
                  <a:schemeClr val="tx1"/>
                </a:solidFill>
                <a:latin typeface="Calibri" pitchFamily="-110" charset="0"/>
                <a:ea typeface="ＭＳ Ｐゴシック" pitchFamily="-110" charset="-128"/>
                <a:cs typeface="ＭＳ Ｐゴシック" pitchFamily="-110" charset="-128"/>
                <a:sym typeface="Calibri" pitchFamily="-110" charset="0"/>
              </a:rPr>
              <a:t>a computed profile fit to the experimental profile</a:t>
            </a:r>
            <a:endParaRPr lang="en-US" sz="2400" dirty="0">
              <a:solidFill>
                <a:schemeClr val="tx1"/>
              </a:solidFill>
              <a:latin typeface="Calibri" pitchFamily="-110" charset="0"/>
              <a:ea typeface="ＭＳ Ｐゴシック" pitchFamily="-110" charset="-128"/>
              <a:cs typeface="ＭＳ Ｐゴシック" pitchFamily="-110" charset="-128"/>
              <a:sym typeface="Calibri" pitchFamily="-110" charset="0"/>
            </a:endParaRPr>
          </a:p>
        </p:txBody>
      </p:sp>
      <p:pic>
        <p:nvPicPr>
          <p:cNvPr id="134147" name="Picture 3"/>
          <p:cNvPicPr>
            <a:picLocks noChangeArrowheads="1"/>
          </p:cNvPicPr>
          <p:nvPr/>
        </p:nvPicPr>
        <p:blipFill>
          <a:blip r:embed="rId2"/>
          <a:srcRect/>
          <a:stretch>
            <a:fillRect/>
          </a:stretch>
        </p:blipFill>
        <p:spPr bwMode="auto">
          <a:xfrm>
            <a:off x="6719410" y="2774708"/>
            <a:ext cx="2484760" cy="1867696"/>
          </a:xfrm>
          <a:prstGeom prst="rect">
            <a:avLst/>
          </a:prstGeom>
          <a:noFill/>
          <a:ln w="12700" cap="rnd">
            <a:noFill/>
            <a:round/>
            <a:headEnd/>
            <a:tailEnd/>
          </a:ln>
        </p:spPr>
      </p:pic>
      <p:pic>
        <p:nvPicPr>
          <p:cNvPr id="134148" name="Picture 4"/>
          <p:cNvPicPr>
            <a:picLocks noChangeArrowheads="1"/>
          </p:cNvPicPr>
          <p:nvPr/>
        </p:nvPicPr>
        <p:blipFill>
          <a:blip r:embed="rId3"/>
          <a:srcRect/>
          <a:stretch>
            <a:fillRect/>
          </a:stretch>
        </p:blipFill>
        <p:spPr bwMode="auto">
          <a:xfrm>
            <a:off x="2944920" y="2774708"/>
            <a:ext cx="2489200" cy="1866900"/>
          </a:xfrm>
          <a:prstGeom prst="rect">
            <a:avLst/>
          </a:prstGeom>
          <a:noFill/>
          <a:ln w="12700" cap="rnd">
            <a:noFill/>
            <a:round/>
            <a:headEnd/>
            <a:tailEnd/>
          </a:ln>
        </p:spPr>
      </p:pic>
      <p:sp>
        <p:nvSpPr>
          <p:cNvPr id="134157" name="Rectangle 8"/>
          <p:cNvSpPr>
            <a:spLocks/>
          </p:cNvSpPr>
          <p:nvPr/>
        </p:nvSpPr>
        <p:spPr bwMode="auto">
          <a:xfrm>
            <a:off x="5397130" y="2922656"/>
            <a:ext cx="1371600" cy="914400"/>
          </a:xfrm>
          <a:prstGeom prst="rect">
            <a:avLst/>
          </a:prstGeom>
          <a:noFill/>
          <a:ln w="12700">
            <a:noFill/>
            <a:miter lim="800000"/>
            <a:headEnd/>
            <a:tailEnd/>
          </a:ln>
        </p:spPr>
        <p:txBody>
          <a:bodyPr lIns="38100" tIns="38100" rIns="38100" bIns="38100">
            <a:prstTxWarp prst="textNoShape">
              <a:avLst/>
            </a:prstTxWarp>
          </a:bodyPr>
          <a:lstStyle/>
          <a:p>
            <a:pPr algn="ctr"/>
            <a:r>
              <a:rPr lang="en-US" sz="1800" dirty="0">
                <a:solidFill>
                  <a:schemeClr val="tx1"/>
                </a:solidFill>
                <a:latin typeface="Calibri Bold" pitchFamily="-84" charset="0"/>
                <a:ea typeface="ＭＳ Ｐゴシック" pitchFamily="-110" charset="-128"/>
                <a:cs typeface="ＭＳ Ｐゴシック" pitchFamily="-110" charset="-128"/>
                <a:sym typeface="Calibri Bold" pitchFamily="-84" charset="0"/>
              </a:rPr>
              <a:t>Fit experimental profile</a:t>
            </a:r>
          </a:p>
        </p:txBody>
      </p:sp>
      <p:sp>
        <p:nvSpPr>
          <p:cNvPr id="134152" name="Rectangle 10"/>
          <p:cNvSpPr>
            <a:spLocks/>
          </p:cNvSpPr>
          <p:nvPr/>
        </p:nvSpPr>
        <p:spPr bwMode="auto">
          <a:xfrm>
            <a:off x="49320" y="6298170"/>
            <a:ext cx="3970338" cy="292100"/>
          </a:xfrm>
          <a:prstGeom prst="rect">
            <a:avLst/>
          </a:prstGeom>
          <a:noFill/>
          <a:ln w="9525">
            <a:noFill/>
            <a:miter lim="800000"/>
            <a:headEnd/>
            <a:tailEnd/>
          </a:ln>
        </p:spPr>
        <p:txBody>
          <a:bodyPr wrap="none" lIns="38100" tIns="38100" rIns="38100" bIns="38100">
            <a:prstTxWarp prst="textNoShape">
              <a:avLst/>
            </a:prstTxWarp>
            <a:spAutoFit/>
          </a:bodyPr>
          <a:lstStyle/>
          <a:p>
            <a:pPr algn="l"/>
            <a:r>
              <a:rPr lang="en-US" sz="1400" dirty="0" err="1">
                <a:solidFill>
                  <a:schemeClr val="tx1"/>
                </a:solidFill>
                <a:latin typeface="Calibri Italic" pitchFamily="-84" charset="0"/>
                <a:ea typeface="ＭＳ Ｐゴシック" pitchFamily="-110" charset="-128"/>
                <a:cs typeface="ＭＳ Ｐゴシック" pitchFamily="-110" charset="-128"/>
                <a:sym typeface="Calibri Italic" pitchFamily="-84" charset="0"/>
              </a:rPr>
              <a:t>Schneidman-Duhovny</a:t>
            </a:r>
            <a:r>
              <a:rPr lang="en-US" sz="1400" dirty="0">
                <a:solidFill>
                  <a:schemeClr val="tx1"/>
                </a:solidFill>
                <a:latin typeface="Calibri Italic" pitchFamily="-84" charset="0"/>
                <a:ea typeface="ＭＳ Ｐゴシック" pitchFamily="-110" charset="-128"/>
                <a:cs typeface="ＭＳ Ｐゴシック" pitchFamily="-110" charset="-128"/>
                <a:sym typeface="Calibri Italic" pitchFamily="-84" charset="0"/>
              </a:rPr>
              <a:t> D, </a:t>
            </a:r>
            <a:r>
              <a:rPr lang="en-US" sz="1400" dirty="0" err="1">
                <a:solidFill>
                  <a:schemeClr val="tx1"/>
                </a:solidFill>
                <a:latin typeface="Calibri Italic" pitchFamily="-84" charset="0"/>
                <a:ea typeface="ＭＳ Ｐゴシック" pitchFamily="-110" charset="-128"/>
                <a:cs typeface="ＭＳ Ｐゴシック" pitchFamily="-110" charset="-128"/>
                <a:sym typeface="Calibri Italic" pitchFamily="-84" charset="0"/>
              </a:rPr>
              <a:t>Hammel</a:t>
            </a:r>
            <a:r>
              <a:rPr lang="en-US" sz="1400" dirty="0">
                <a:solidFill>
                  <a:schemeClr val="tx1"/>
                </a:solidFill>
                <a:latin typeface="Calibri Italic" pitchFamily="-84" charset="0"/>
                <a:ea typeface="ＭＳ Ｐゴシック" pitchFamily="-110" charset="-128"/>
                <a:cs typeface="ＭＳ Ｐゴシック" pitchFamily="-110" charset="-128"/>
                <a:sym typeface="Calibri Italic" pitchFamily="-84" charset="0"/>
              </a:rPr>
              <a:t> M, Sali A. NAR 2010</a:t>
            </a:r>
          </a:p>
        </p:txBody>
      </p:sp>
      <p:pic>
        <p:nvPicPr>
          <p:cNvPr id="134153" name="Picture 11"/>
          <p:cNvPicPr>
            <a:picLocks noChangeArrowheads="1"/>
          </p:cNvPicPr>
          <p:nvPr/>
        </p:nvPicPr>
        <p:blipFill>
          <a:blip r:embed="rId4"/>
          <a:srcRect/>
          <a:stretch>
            <a:fillRect/>
          </a:stretch>
        </p:blipFill>
        <p:spPr bwMode="auto">
          <a:xfrm>
            <a:off x="3805870" y="492918"/>
            <a:ext cx="1504950" cy="1001713"/>
          </a:xfrm>
          <a:prstGeom prst="rect">
            <a:avLst/>
          </a:prstGeom>
          <a:noFill/>
          <a:ln w="101600">
            <a:noFill/>
            <a:round/>
            <a:headEnd/>
            <a:tailEnd/>
          </a:ln>
        </p:spPr>
      </p:pic>
      <p:pic>
        <p:nvPicPr>
          <p:cNvPr id="134154" name="Picture 12"/>
          <p:cNvPicPr>
            <a:picLocks noChangeArrowheads="1"/>
          </p:cNvPicPr>
          <p:nvPr/>
        </p:nvPicPr>
        <p:blipFill>
          <a:blip r:embed="rId5"/>
          <a:srcRect/>
          <a:stretch>
            <a:fillRect/>
          </a:stretch>
        </p:blipFill>
        <p:spPr bwMode="auto">
          <a:xfrm rot="4319999">
            <a:off x="-353010" y="2868371"/>
            <a:ext cx="2292350" cy="1905000"/>
          </a:xfrm>
          <a:prstGeom prst="rect">
            <a:avLst/>
          </a:prstGeom>
          <a:noFill/>
          <a:ln w="9525">
            <a:noFill/>
            <a:miter lim="800000"/>
            <a:headEnd/>
            <a:tailEnd/>
          </a:ln>
        </p:spPr>
      </p:pic>
      <p:cxnSp>
        <p:nvCxnSpPr>
          <p:cNvPr id="13" name="Straight Arrow Connector 12"/>
          <p:cNvCxnSpPr/>
          <p:nvPr/>
        </p:nvCxnSpPr>
        <p:spPr>
          <a:xfrm>
            <a:off x="1785644" y="3929311"/>
            <a:ext cx="925006" cy="1588"/>
          </a:xfrm>
          <a:prstGeom prst="straightConnector1">
            <a:avLst/>
          </a:prstGeom>
          <a:ln w="28575" cap="flat" cmpd="sng" algn="ctr">
            <a:solidFill>
              <a:schemeClr val="tx1"/>
            </a:solidFill>
            <a:prstDash val="solid"/>
            <a:round/>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5538888" y="3930899"/>
            <a:ext cx="925006" cy="1588"/>
          </a:xfrm>
          <a:prstGeom prst="straightConnector1">
            <a:avLst/>
          </a:prstGeom>
          <a:ln w="28575" cap="flat" cmpd="sng" algn="ctr">
            <a:solidFill>
              <a:schemeClr val="tx1"/>
            </a:solidFill>
            <a:prstDash val="solid"/>
            <a:round/>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rot="5400000" flipH="1" flipV="1">
            <a:off x="493913" y="5134069"/>
            <a:ext cx="984918" cy="1588"/>
          </a:xfrm>
          <a:prstGeom prst="straightConnector1">
            <a:avLst/>
          </a:prstGeom>
          <a:ln w="28575" cap="flat" cmpd="sng" algn="ctr">
            <a:solidFill>
              <a:schemeClr val="tx1"/>
            </a:solidFill>
            <a:prstDash val="solid"/>
            <a:round/>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sp>
        <p:nvSpPr>
          <p:cNvPr id="19" name="Rectangle 8"/>
          <p:cNvSpPr>
            <a:spLocks/>
          </p:cNvSpPr>
          <p:nvPr/>
        </p:nvSpPr>
        <p:spPr bwMode="auto">
          <a:xfrm>
            <a:off x="5910219" y="4999179"/>
            <a:ext cx="1586893" cy="628144"/>
          </a:xfrm>
          <a:prstGeom prst="rect">
            <a:avLst/>
          </a:prstGeom>
          <a:noFill/>
          <a:ln w="12700">
            <a:noFill/>
            <a:miter lim="800000"/>
            <a:headEnd/>
            <a:tailEnd/>
          </a:ln>
        </p:spPr>
        <p:txBody>
          <a:bodyPr lIns="38100" tIns="38100" rIns="38100" bIns="38100">
            <a:prstTxWarp prst="textNoShape">
              <a:avLst/>
            </a:prstTxWarp>
          </a:bodyPr>
          <a:lstStyle/>
          <a:p>
            <a:pPr algn="ctr"/>
            <a:r>
              <a:rPr lang="en-US" dirty="0" smtClean="0">
                <a:latin typeface="Calibri Bold" pitchFamily="-84" charset="0"/>
                <a:ea typeface="ＭＳ Ｐゴシック" pitchFamily="-110" charset="-128"/>
                <a:cs typeface="ＭＳ Ｐゴシック" pitchFamily="-110" charset="-128"/>
                <a:sym typeface="Calibri Bold" pitchFamily="-84" charset="0"/>
              </a:rPr>
              <a:t>R</a:t>
            </a:r>
            <a:r>
              <a:rPr lang="en-US" sz="1800" dirty="0" smtClean="0">
                <a:solidFill>
                  <a:schemeClr val="tx1"/>
                </a:solidFill>
                <a:latin typeface="Calibri Bold" pitchFamily="-84" charset="0"/>
                <a:ea typeface="ＭＳ Ｐゴシック" pitchFamily="-110" charset="-128"/>
                <a:cs typeface="ＭＳ Ｐゴシック" pitchFamily="-110" charset="-128"/>
                <a:sym typeface="Calibri Bold" pitchFamily="-84" charset="0"/>
              </a:rPr>
              <a:t>epeat for each structure</a:t>
            </a:r>
            <a:endParaRPr lang="en-US" sz="1800" dirty="0">
              <a:solidFill>
                <a:schemeClr val="tx1"/>
              </a:solidFill>
              <a:latin typeface="Calibri Bold" pitchFamily="-84" charset="0"/>
              <a:ea typeface="ＭＳ Ｐゴシック" pitchFamily="-110" charset="-128"/>
              <a:cs typeface="ＭＳ Ｐゴシック" pitchFamily="-110" charset="-128"/>
              <a:sym typeface="Calibri Bold" pitchFamily="-84" charset="0"/>
            </a:endParaRPr>
          </a:p>
        </p:txBody>
      </p:sp>
      <p:cxnSp>
        <p:nvCxnSpPr>
          <p:cNvPr id="18" name="Straight Connector 17"/>
          <p:cNvCxnSpPr/>
          <p:nvPr/>
        </p:nvCxnSpPr>
        <p:spPr>
          <a:xfrm rot="5400000">
            <a:off x="5065462" y="4771359"/>
            <a:ext cx="1710338"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0800000">
            <a:off x="985581" y="5627323"/>
            <a:ext cx="4934257"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4" name="Rectangle 8"/>
          <p:cNvSpPr>
            <a:spLocks/>
          </p:cNvSpPr>
          <p:nvPr/>
        </p:nvSpPr>
        <p:spPr bwMode="auto">
          <a:xfrm>
            <a:off x="4114953" y="4543772"/>
            <a:ext cx="348398" cy="401580"/>
          </a:xfrm>
          <a:prstGeom prst="rect">
            <a:avLst/>
          </a:prstGeom>
          <a:solidFill>
            <a:schemeClr val="bg1"/>
          </a:solidFill>
          <a:ln w="12700">
            <a:noFill/>
            <a:miter lim="800000"/>
            <a:headEnd/>
            <a:tailEnd/>
          </a:ln>
        </p:spPr>
        <p:txBody>
          <a:bodyPr lIns="38100" tIns="38100" rIns="38100" bIns="38100">
            <a:prstTxWarp prst="textNoShape">
              <a:avLst/>
            </a:prstTxWarp>
          </a:bodyPr>
          <a:lstStyle/>
          <a:p>
            <a:pPr algn="ctr"/>
            <a:r>
              <a:rPr lang="en-US" dirty="0" err="1" smtClean="0">
                <a:latin typeface="Calibri Bold" pitchFamily="-84" charset="0"/>
                <a:ea typeface="ＭＳ Ｐゴシック" pitchFamily="-110" charset="-128"/>
                <a:cs typeface="ＭＳ Ｐゴシック" pitchFamily="-110" charset="-128"/>
                <a:sym typeface="Calibri Bold" pitchFamily="-84" charset="0"/>
              </a:rPr>
              <a:t>q</a:t>
            </a:r>
            <a:endParaRPr lang="en-US" sz="1800" dirty="0">
              <a:solidFill>
                <a:schemeClr val="tx1"/>
              </a:solidFill>
              <a:latin typeface="Calibri Bold" pitchFamily="-84" charset="0"/>
              <a:ea typeface="ＭＳ Ｐゴシック" pitchFamily="-110" charset="-128"/>
              <a:cs typeface="ＭＳ Ｐゴシック" pitchFamily="-110" charset="-128"/>
              <a:sym typeface="Calibri Bold" pitchFamily="-84" charset="0"/>
            </a:endParaRPr>
          </a:p>
        </p:txBody>
      </p:sp>
      <p:sp>
        <p:nvSpPr>
          <p:cNvPr id="35" name="Rectangle 8"/>
          <p:cNvSpPr>
            <a:spLocks/>
          </p:cNvSpPr>
          <p:nvPr/>
        </p:nvSpPr>
        <p:spPr bwMode="auto">
          <a:xfrm>
            <a:off x="7830625" y="4543772"/>
            <a:ext cx="348398" cy="401580"/>
          </a:xfrm>
          <a:prstGeom prst="rect">
            <a:avLst/>
          </a:prstGeom>
          <a:solidFill>
            <a:schemeClr val="bg1"/>
          </a:solidFill>
          <a:ln w="12700">
            <a:noFill/>
            <a:miter lim="800000"/>
            <a:headEnd/>
            <a:tailEnd/>
          </a:ln>
        </p:spPr>
        <p:txBody>
          <a:bodyPr lIns="38100" tIns="38100" rIns="38100" bIns="38100">
            <a:prstTxWarp prst="textNoShape">
              <a:avLst/>
            </a:prstTxWarp>
          </a:bodyPr>
          <a:lstStyle/>
          <a:p>
            <a:pPr algn="ctr"/>
            <a:r>
              <a:rPr lang="en-US" dirty="0" err="1" smtClean="0">
                <a:latin typeface="Calibri Bold" pitchFamily="-84" charset="0"/>
                <a:ea typeface="ＭＳ Ｐゴシック" pitchFamily="-110" charset="-128"/>
                <a:cs typeface="ＭＳ Ｐゴシック" pitchFamily="-110" charset="-128"/>
                <a:sym typeface="Calibri Bold" pitchFamily="-84" charset="0"/>
              </a:rPr>
              <a:t>q</a:t>
            </a:r>
            <a:endParaRPr lang="en-US" sz="1800" dirty="0">
              <a:solidFill>
                <a:schemeClr val="tx1"/>
              </a:solidFill>
              <a:latin typeface="Calibri Bold" pitchFamily="-84" charset="0"/>
              <a:ea typeface="ＭＳ Ｐゴシック" pitchFamily="-110" charset="-128"/>
              <a:cs typeface="ＭＳ Ｐゴシック" pitchFamily="-110" charset="-128"/>
              <a:sym typeface="Calibri Bold" pitchFamily="-84" charset="0"/>
            </a:endParaRPr>
          </a:p>
        </p:txBody>
      </p:sp>
      <p:sp>
        <p:nvSpPr>
          <p:cNvPr id="36" name="Rectangle 8"/>
          <p:cNvSpPr>
            <a:spLocks/>
          </p:cNvSpPr>
          <p:nvPr/>
        </p:nvSpPr>
        <p:spPr bwMode="auto">
          <a:xfrm rot="16200000">
            <a:off x="2678011" y="3487912"/>
            <a:ext cx="445748" cy="412391"/>
          </a:xfrm>
          <a:prstGeom prst="rect">
            <a:avLst/>
          </a:prstGeom>
          <a:solidFill>
            <a:schemeClr val="bg1"/>
          </a:solidFill>
          <a:ln w="12700">
            <a:noFill/>
            <a:miter lim="800000"/>
            <a:headEnd/>
            <a:tailEnd/>
          </a:ln>
        </p:spPr>
        <p:txBody>
          <a:bodyPr lIns="38100" tIns="38100" rIns="38100" bIns="38100">
            <a:prstTxWarp prst="textNoShape">
              <a:avLst/>
            </a:prstTxWarp>
          </a:bodyPr>
          <a:lstStyle/>
          <a:p>
            <a:pPr algn="ctr"/>
            <a:r>
              <a:rPr lang="en-US" dirty="0" err="1" smtClean="0">
                <a:latin typeface="Calibri Bold" pitchFamily="-84" charset="0"/>
                <a:ea typeface="ＭＳ Ｐゴシック" pitchFamily="-110" charset="-128"/>
                <a:cs typeface="ＭＳ Ｐゴシック" pitchFamily="-110" charset="-128"/>
                <a:sym typeface="Calibri Bold" pitchFamily="-84" charset="0"/>
              </a:rPr>
              <a:t>I(q</a:t>
            </a:r>
            <a:r>
              <a:rPr lang="en-US" dirty="0" smtClean="0">
                <a:latin typeface="Calibri Bold" pitchFamily="-84" charset="0"/>
                <a:ea typeface="ＭＳ Ｐゴシック" pitchFamily="-110" charset="-128"/>
                <a:cs typeface="ＭＳ Ｐゴシック" pitchFamily="-110" charset="-128"/>
                <a:sym typeface="Calibri Bold" pitchFamily="-84" charset="0"/>
              </a:rPr>
              <a:t>)</a:t>
            </a:r>
            <a:endParaRPr lang="en-US" sz="1800" dirty="0">
              <a:solidFill>
                <a:schemeClr val="tx1"/>
              </a:solidFill>
              <a:latin typeface="Calibri Bold" pitchFamily="-84" charset="0"/>
              <a:ea typeface="ＭＳ Ｐゴシック" pitchFamily="-110" charset="-128"/>
              <a:cs typeface="ＭＳ Ｐゴシック" pitchFamily="-110" charset="-128"/>
              <a:sym typeface="Calibri Bold" pitchFamily="-84" charset="0"/>
            </a:endParaRPr>
          </a:p>
        </p:txBody>
      </p:sp>
      <p:sp>
        <p:nvSpPr>
          <p:cNvPr id="25" name="Rectangle 8"/>
          <p:cNvSpPr>
            <a:spLocks/>
          </p:cNvSpPr>
          <p:nvPr/>
        </p:nvSpPr>
        <p:spPr bwMode="auto">
          <a:xfrm rot="16200000">
            <a:off x="6447216" y="3500241"/>
            <a:ext cx="445748" cy="412391"/>
          </a:xfrm>
          <a:prstGeom prst="rect">
            <a:avLst/>
          </a:prstGeom>
          <a:solidFill>
            <a:schemeClr val="bg1"/>
          </a:solidFill>
          <a:ln w="12700">
            <a:noFill/>
            <a:miter lim="800000"/>
            <a:headEnd/>
            <a:tailEnd/>
          </a:ln>
        </p:spPr>
        <p:txBody>
          <a:bodyPr lIns="38100" tIns="38100" rIns="38100" bIns="38100">
            <a:prstTxWarp prst="textNoShape">
              <a:avLst/>
            </a:prstTxWarp>
          </a:bodyPr>
          <a:lstStyle/>
          <a:p>
            <a:pPr algn="ctr"/>
            <a:r>
              <a:rPr lang="en-US" dirty="0" err="1" smtClean="0">
                <a:latin typeface="Calibri Bold" pitchFamily="-84" charset="0"/>
                <a:ea typeface="ＭＳ Ｐゴシック" pitchFamily="-110" charset="-128"/>
                <a:cs typeface="ＭＳ Ｐゴシック" pitchFamily="-110" charset="-128"/>
                <a:sym typeface="Calibri Bold" pitchFamily="-84" charset="0"/>
              </a:rPr>
              <a:t>I(q</a:t>
            </a:r>
            <a:r>
              <a:rPr lang="en-US" dirty="0" smtClean="0">
                <a:latin typeface="Calibri Bold" pitchFamily="-84" charset="0"/>
                <a:ea typeface="ＭＳ Ｐゴシック" pitchFamily="-110" charset="-128"/>
                <a:cs typeface="ＭＳ Ｐゴシック" pitchFamily="-110" charset="-128"/>
                <a:sym typeface="Calibri Bold" pitchFamily="-84" charset="0"/>
              </a:rPr>
              <a:t>)</a:t>
            </a:r>
            <a:endParaRPr lang="en-US" sz="1800" dirty="0">
              <a:solidFill>
                <a:schemeClr val="tx1"/>
              </a:solidFill>
              <a:latin typeface="Calibri Bold" pitchFamily="-84" charset="0"/>
              <a:ea typeface="ＭＳ Ｐゴシック" pitchFamily="-110" charset="-128"/>
              <a:cs typeface="ＭＳ Ｐゴシック" pitchFamily="-110" charset="-128"/>
              <a:sym typeface="Calibri Bold" pitchFamily="-84" charset="0"/>
            </a:endParaRPr>
          </a:p>
        </p:txBody>
      </p:sp>
      <p:sp>
        <p:nvSpPr>
          <p:cNvPr id="26" name="TextBox 25"/>
          <p:cNvSpPr txBox="1"/>
          <p:nvPr/>
        </p:nvSpPr>
        <p:spPr>
          <a:xfrm>
            <a:off x="199683" y="27269"/>
            <a:ext cx="8727974" cy="646331"/>
          </a:xfrm>
          <a:prstGeom prst="rect">
            <a:avLst/>
          </a:prstGeom>
          <a:noFill/>
        </p:spPr>
        <p:txBody>
          <a:bodyPr wrap="square" rtlCol="0">
            <a:spAutoFit/>
          </a:bodyPr>
          <a:lstStyle/>
          <a:p>
            <a:pPr algn="ctr"/>
            <a:r>
              <a:rPr lang="en-US" sz="3600" u="sng" dirty="0" smtClean="0"/>
              <a:t>STEP 2: Calculate Theoretical SAXS Profiles</a:t>
            </a:r>
            <a:endParaRPr lang="en-US" sz="3600" u="sng" dirty="0"/>
          </a:p>
        </p:txBody>
      </p:sp>
      <p:sp>
        <p:nvSpPr>
          <p:cNvPr id="28" name="Rectangle 10"/>
          <p:cNvSpPr>
            <a:spLocks/>
          </p:cNvSpPr>
          <p:nvPr/>
        </p:nvSpPr>
        <p:spPr bwMode="auto">
          <a:xfrm>
            <a:off x="49320" y="6553283"/>
            <a:ext cx="4981407" cy="292388"/>
          </a:xfrm>
          <a:prstGeom prst="rect">
            <a:avLst/>
          </a:prstGeom>
          <a:noFill/>
          <a:ln w="9525">
            <a:noFill/>
            <a:miter lim="800000"/>
            <a:headEnd/>
            <a:tailEnd/>
          </a:ln>
        </p:spPr>
        <p:txBody>
          <a:bodyPr wrap="none" lIns="38100" tIns="38100" rIns="38100" bIns="38100">
            <a:prstTxWarp prst="textNoShape">
              <a:avLst/>
            </a:prstTxWarp>
            <a:spAutoFit/>
          </a:bodyPr>
          <a:lstStyle/>
          <a:p>
            <a:r>
              <a:rPr lang="en-US" sz="1400" dirty="0" err="1" smtClean="0">
                <a:ea typeface="ＭＳ Ｐゴシック" charset="0"/>
                <a:cs typeface="ＭＳ Ｐゴシック" charset="0"/>
                <a:sym typeface="Calibri Italic" charset="0"/>
              </a:rPr>
              <a:t>Schneidman-Duhovny</a:t>
            </a:r>
            <a:r>
              <a:rPr lang="en-US" sz="1400" dirty="0" smtClean="0">
                <a:ea typeface="ＭＳ Ｐゴシック" charset="0"/>
                <a:cs typeface="ＭＳ Ｐゴシック" charset="0"/>
                <a:sym typeface="Calibri Italic" charset="0"/>
              </a:rPr>
              <a:t> D, </a:t>
            </a:r>
            <a:r>
              <a:rPr lang="en-US" sz="1400" dirty="0" err="1" smtClean="0">
                <a:ea typeface="ＭＳ Ｐゴシック" charset="0"/>
                <a:cs typeface="ＭＳ Ｐゴシック" charset="0"/>
                <a:sym typeface="Calibri Italic" charset="0"/>
              </a:rPr>
              <a:t>Hammel</a:t>
            </a:r>
            <a:r>
              <a:rPr lang="en-US" sz="1400" dirty="0" smtClean="0">
                <a:ea typeface="ＭＳ Ｐゴシック" charset="0"/>
                <a:cs typeface="ＭＳ Ｐゴシック" charset="0"/>
                <a:sym typeface="Calibri Italic" charset="0"/>
              </a:rPr>
              <a:t> M, </a:t>
            </a:r>
            <a:r>
              <a:rPr lang="en-US" sz="1400" dirty="0" err="1" smtClean="0">
                <a:ea typeface="ＭＳ Ｐゴシック" charset="0"/>
                <a:cs typeface="ＭＳ Ｐゴシック" charset="0"/>
                <a:sym typeface="Calibri Italic" charset="0"/>
              </a:rPr>
              <a:t>Tainer</a:t>
            </a:r>
            <a:r>
              <a:rPr lang="en-US" sz="1400" dirty="0" smtClean="0">
                <a:ea typeface="ＭＳ Ｐゴシック" charset="0"/>
                <a:cs typeface="ＭＳ Ｐゴシック" charset="0"/>
                <a:sym typeface="Calibri Italic" charset="0"/>
              </a:rPr>
              <a:t> J, Sali A. </a:t>
            </a:r>
            <a:r>
              <a:rPr lang="en-US" sz="1400" dirty="0" err="1" smtClean="0">
                <a:ea typeface="ＭＳ Ｐゴシック" charset="0"/>
                <a:cs typeface="ＭＳ Ｐゴシック" charset="0"/>
                <a:sym typeface="Calibri Italic" charset="0"/>
              </a:rPr>
              <a:t>Biophys</a:t>
            </a:r>
            <a:r>
              <a:rPr lang="en-US" sz="1400" dirty="0" smtClean="0">
                <a:ea typeface="ＭＳ Ｐゴシック" charset="0"/>
                <a:cs typeface="ＭＳ Ｐゴシック" charset="0"/>
                <a:sym typeface="Calibri Italic" charset="0"/>
              </a:rPr>
              <a:t> J 2013</a:t>
            </a:r>
          </a:p>
        </p:txBody>
      </p:sp>
      <p:sp>
        <p:nvSpPr>
          <p:cNvPr id="134150" name="Rectangle 6"/>
          <p:cNvSpPr>
            <a:spLocks/>
          </p:cNvSpPr>
          <p:nvPr/>
        </p:nvSpPr>
        <p:spPr bwMode="auto">
          <a:xfrm>
            <a:off x="1504950" y="2440848"/>
            <a:ext cx="1503490" cy="1424913"/>
          </a:xfrm>
          <a:prstGeom prst="rect">
            <a:avLst/>
          </a:prstGeom>
          <a:noFill/>
          <a:ln w="12700">
            <a:noFill/>
            <a:round/>
            <a:headEnd/>
            <a:tailEnd/>
          </a:ln>
        </p:spPr>
        <p:txBody>
          <a:bodyPr lIns="38100" tIns="38100" rIns="38100" bIns="38100">
            <a:prstTxWarp prst="textNoShape">
              <a:avLst/>
            </a:prstTxWarp>
          </a:bodyPr>
          <a:lstStyle/>
          <a:p>
            <a:pPr algn="ctr"/>
            <a:r>
              <a:rPr lang="en-US" sz="1800" dirty="0">
                <a:solidFill>
                  <a:schemeClr val="tx1"/>
                </a:solidFill>
                <a:latin typeface="Calibri Bold" pitchFamily="-84" charset="0"/>
                <a:ea typeface="ＭＳ Ｐゴシック" pitchFamily="-110" charset="-128"/>
                <a:cs typeface="ＭＳ Ｐゴシック" pitchFamily="-110" charset="-128"/>
                <a:sym typeface="Calibri Bold" pitchFamily="-84" charset="0"/>
              </a:rPr>
              <a:t>Compute theoretical </a:t>
            </a:r>
            <a:r>
              <a:rPr lang="en-US" sz="1800" dirty="0" smtClean="0">
                <a:solidFill>
                  <a:schemeClr val="tx1"/>
                </a:solidFill>
                <a:latin typeface="Calibri Bold" pitchFamily="-84" charset="0"/>
                <a:ea typeface="ＭＳ Ｐゴシック" pitchFamily="-110" charset="-128"/>
                <a:cs typeface="ＭＳ Ｐゴシック" pitchFamily="-110" charset="-128"/>
                <a:sym typeface="Calibri Bold" pitchFamily="-84" charset="0"/>
              </a:rPr>
              <a:t>profile </a:t>
            </a:r>
          </a:p>
          <a:p>
            <a:pPr algn="ctr"/>
            <a:r>
              <a:rPr lang="en-US" sz="1800" dirty="0" smtClean="0">
                <a:solidFill>
                  <a:schemeClr val="tx1"/>
                </a:solidFill>
                <a:latin typeface="Calibri Bold" pitchFamily="-84" charset="0"/>
                <a:ea typeface="ＭＳ Ｐゴシック" pitchFamily="-110" charset="-128"/>
                <a:cs typeface="ＭＳ Ｐゴシック" pitchFamily="-110" charset="-128"/>
                <a:sym typeface="Calibri Bold" pitchFamily="-84" charset="0"/>
              </a:rPr>
              <a:t>(fast Debye formula)</a:t>
            </a:r>
            <a:endParaRPr lang="en-US" sz="1800" dirty="0">
              <a:solidFill>
                <a:schemeClr val="tx1"/>
              </a:solidFill>
              <a:latin typeface="Calibri Bold" pitchFamily="-84" charset="0"/>
              <a:ea typeface="ＭＳ Ｐゴシック" pitchFamily="-110" charset="-128"/>
              <a:cs typeface="ＭＳ Ｐゴシック" pitchFamily="-110" charset="-128"/>
              <a:sym typeface="Calibri Bold" pitchFamily="-84" charset="0"/>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stretch>
            <a:fillRect/>
          </a:stretch>
        </p:blipFill>
        <p:spPr>
          <a:xfrm>
            <a:off x="3531760" y="1475926"/>
            <a:ext cx="4965700" cy="4991100"/>
          </a:xfrm>
          <a:prstGeom prst="rect">
            <a:avLst/>
          </a:prstGeom>
        </p:spPr>
      </p:pic>
      <p:sp>
        <p:nvSpPr>
          <p:cNvPr id="28" name="TextBox 27"/>
          <p:cNvSpPr txBox="1"/>
          <p:nvPr/>
        </p:nvSpPr>
        <p:spPr>
          <a:xfrm>
            <a:off x="199683" y="49316"/>
            <a:ext cx="8727974" cy="646331"/>
          </a:xfrm>
          <a:prstGeom prst="rect">
            <a:avLst/>
          </a:prstGeom>
          <a:noFill/>
        </p:spPr>
        <p:txBody>
          <a:bodyPr wrap="square" rtlCol="0">
            <a:spAutoFit/>
          </a:bodyPr>
          <a:lstStyle/>
          <a:p>
            <a:pPr algn="ctr"/>
            <a:r>
              <a:rPr lang="en-US" sz="3600" u="sng" dirty="0" err="1" smtClean="0"/>
              <a:t>AllosMod-FoXS</a:t>
            </a:r>
            <a:r>
              <a:rPr lang="en-US" sz="3600" u="sng" dirty="0" smtClean="0"/>
              <a:t> Sampling for </a:t>
            </a:r>
            <a:r>
              <a:rPr lang="en-US" sz="3600" u="sng" dirty="0" err="1" smtClean="0"/>
              <a:t>Glomulin</a:t>
            </a:r>
            <a:endParaRPr lang="en-US" sz="3600" u="sng" dirty="0"/>
          </a:p>
        </p:txBody>
      </p:sp>
      <p:sp>
        <p:nvSpPr>
          <p:cNvPr id="30" name="TextBox 29"/>
          <p:cNvSpPr txBox="1"/>
          <p:nvPr/>
        </p:nvSpPr>
        <p:spPr>
          <a:xfrm>
            <a:off x="4481146" y="1106594"/>
            <a:ext cx="1304651" cy="461665"/>
          </a:xfrm>
          <a:prstGeom prst="rect">
            <a:avLst/>
          </a:prstGeom>
          <a:solidFill>
            <a:schemeClr val="bg1"/>
          </a:solidFill>
          <a:ln>
            <a:solidFill>
              <a:schemeClr val="tx1"/>
            </a:solidFill>
          </a:ln>
        </p:spPr>
        <p:txBody>
          <a:bodyPr wrap="square" rtlCol="0">
            <a:spAutoFit/>
          </a:bodyPr>
          <a:lstStyle/>
          <a:p>
            <a:pPr algn="ctr"/>
            <a:r>
              <a:rPr lang="en-US" sz="2400" dirty="0" smtClean="0"/>
              <a:t>Bound</a:t>
            </a:r>
            <a:endParaRPr lang="en-US" sz="2400" b="1" dirty="0" smtClean="0"/>
          </a:p>
        </p:txBody>
      </p:sp>
      <p:sp>
        <p:nvSpPr>
          <p:cNvPr id="32" name="TextBox 31"/>
          <p:cNvSpPr txBox="1"/>
          <p:nvPr/>
        </p:nvSpPr>
        <p:spPr>
          <a:xfrm>
            <a:off x="6568314" y="1106594"/>
            <a:ext cx="1519992" cy="461665"/>
          </a:xfrm>
          <a:prstGeom prst="rect">
            <a:avLst/>
          </a:prstGeom>
          <a:solidFill>
            <a:schemeClr val="bg1"/>
          </a:solidFill>
          <a:ln>
            <a:solidFill>
              <a:schemeClr val="tx1"/>
            </a:solidFill>
          </a:ln>
        </p:spPr>
        <p:txBody>
          <a:bodyPr wrap="square" rtlCol="0">
            <a:spAutoFit/>
          </a:bodyPr>
          <a:lstStyle/>
          <a:p>
            <a:pPr algn="ctr"/>
            <a:r>
              <a:rPr lang="en-US" sz="2400" dirty="0" smtClean="0"/>
              <a:t>Unbound</a:t>
            </a:r>
            <a:endParaRPr lang="en-US" sz="2400" b="1" dirty="0" smtClean="0"/>
          </a:p>
        </p:txBody>
      </p:sp>
      <p:sp>
        <p:nvSpPr>
          <p:cNvPr id="38" name="Rectangle 2"/>
          <p:cNvSpPr>
            <a:spLocks/>
          </p:cNvSpPr>
          <p:nvPr/>
        </p:nvSpPr>
        <p:spPr bwMode="auto">
          <a:xfrm>
            <a:off x="199682" y="1242213"/>
            <a:ext cx="3277287" cy="5138712"/>
          </a:xfrm>
          <a:prstGeom prst="rect">
            <a:avLst/>
          </a:prstGeom>
          <a:noFill/>
          <a:ln w="12700" cap="rnd">
            <a:noFill/>
            <a:round/>
            <a:headEnd/>
            <a:tailEnd/>
          </a:ln>
        </p:spPr>
        <p:txBody>
          <a:bodyPr lIns="38100" tIns="38100" rIns="38100" bIns="38100">
            <a:prstTxWarp prst="textNoShape">
              <a:avLst/>
            </a:prstTxWarp>
          </a:bodyPr>
          <a:lstStyle/>
          <a:p>
            <a:pPr marL="266700" indent="-266700">
              <a:lnSpc>
                <a:spcPct val="90000"/>
              </a:lnSpc>
              <a:spcBef>
                <a:spcPts val="575"/>
              </a:spcBef>
              <a:buClr>
                <a:srgbClr val="000000"/>
              </a:buClr>
              <a:buSzPct val="100000"/>
            </a:pPr>
            <a:r>
              <a:rPr lang="en-US" sz="2400" dirty="0" smtClean="0">
                <a:solidFill>
                  <a:schemeClr val="tx1"/>
                </a:solidFill>
                <a:latin typeface="Calibri" pitchFamily="-110" charset="0"/>
                <a:ea typeface="ＭＳ Ｐゴシック" pitchFamily="-110" charset="-128"/>
                <a:cs typeface="ＭＳ Ｐゴシック" pitchFamily="-110" charset="-128"/>
                <a:sym typeface="Calibri" pitchFamily="-110" charset="0"/>
              </a:rPr>
              <a:t>Extensive conformational</a:t>
            </a:r>
          </a:p>
          <a:p>
            <a:pPr marL="266700" indent="-266700">
              <a:lnSpc>
                <a:spcPct val="90000"/>
              </a:lnSpc>
              <a:spcBef>
                <a:spcPts val="575"/>
              </a:spcBef>
              <a:buClr>
                <a:srgbClr val="000000"/>
              </a:buClr>
              <a:buSzPct val="100000"/>
            </a:pPr>
            <a:r>
              <a:rPr lang="en-US" sz="2400" dirty="0" smtClean="0">
                <a:latin typeface="Calibri" pitchFamily="-110" charset="0"/>
                <a:ea typeface="ＭＳ Ｐゴシック" pitchFamily="-110" charset="-128"/>
                <a:cs typeface="ＭＳ Ｐゴシック" pitchFamily="-110" charset="-128"/>
                <a:sym typeface="Calibri" pitchFamily="-110" charset="0"/>
              </a:rPr>
              <a:t>sampling due to:</a:t>
            </a:r>
          </a:p>
          <a:p>
            <a:pPr marL="266700" indent="-266700">
              <a:lnSpc>
                <a:spcPct val="90000"/>
              </a:lnSpc>
              <a:spcBef>
                <a:spcPts val="575"/>
              </a:spcBef>
              <a:buClr>
                <a:srgbClr val="000000"/>
              </a:buClr>
              <a:buSzPct val="100000"/>
            </a:pPr>
            <a:endParaRPr lang="en-US" sz="2400" dirty="0" smtClean="0">
              <a:solidFill>
                <a:schemeClr val="tx1"/>
              </a:solidFill>
              <a:latin typeface="Calibri" pitchFamily="-110" charset="0"/>
              <a:ea typeface="ＭＳ Ｐゴシック" pitchFamily="-110" charset="-128"/>
              <a:cs typeface="ＭＳ Ｐゴシック" pitchFamily="-110" charset="-128"/>
              <a:sym typeface="Calibri" pitchFamily="-110" charset="0"/>
            </a:endParaRPr>
          </a:p>
          <a:p>
            <a:pPr marL="266700" indent="-266700">
              <a:lnSpc>
                <a:spcPct val="90000"/>
              </a:lnSpc>
              <a:spcBef>
                <a:spcPts val="575"/>
              </a:spcBef>
              <a:buClr>
                <a:srgbClr val="000000"/>
              </a:buClr>
              <a:buSzPct val="100000"/>
            </a:pPr>
            <a:r>
              <a:rPr lang="en-US" sz="2400" dirty="0" smtClean="0">
                <a:latin typeface="Calibri" pitchFamily="-110" charset="0"/>
                <a:ea typeface="ＭＳ Ｐゴシック" pitchFamily="-110" charset="-128"/>
                <a:cs typeface="ＭＳ Ｐゴシック" pitchFamily="-110" charset="-128"/>
                <a:sym typeface="Calibri" pitchFamily="-110" charset="0"/>
              </a:rPr>
              <a:t>1) 3 sampling protocols</a:t>
            </a:r>
          </a:p>
          <a:p>
            <a:pPr marL="266700" indent="-266700">
              <a:lnSpc>
                <a:spcPct val="90000"/>
              </a:lnSpc>
              <a:spcBef>
                <a:spcPts val="575"/>
              </a:spcBef>
              <a:buClr>
                <a:srgbClr val="000000"/>
              </a:buClr>
              <a:buSzPct val="100000"/>
            </a:pPr>
            <a:r>
              <a:rPr lang="en-US" sz="2400" dirty="0" smtClean="0">
                <a:latin typeface="Calibri" pitchFamily="-110" charset="0"/>
                <a:ea typeface="ＭＳ Ｐゴシック" pitchFamily="-110" charset="-128"/>
                <a:cs typeface="ＭＳ Ｐゴシック" pitchFamily="-110" charset="-128"/>
                <a:sym typeface="Calibri" pitchFamily="-110" charset="0"/>
              </a:rPr>
              <a:t>    (red, green, and blue)</a:t>
            </a:r>
          </a:p>
          <a:p>
            <a:pPr marL="266700" indent="-266700">
              <a:lnSpc>
                <a:spcPct val="90000"/>
              </a:lnSpc>
              <a:spcBef>
                <a:spcPts val="575"/>
              </a:spcBef>
              <a:buClr>
                <a:srgbClr val="000000"/>
              </a:buClr>
              <a:buSzPct val="100000"/>
            </a:pPr>
            <a:endParaRPr lang="en-US" sz="2400" dirty="0" smtClean="0">
              <a:latin typeface="Calibri" pitchFamily="-110" charset="0"/>
              <a:ea typeface="ＭＳ Ｐゴシック" pitchFamily="-110" charset="-128"/>
              <a:cs typeface="ＭＳ Ｐゴシック" pitchFamily="-110" charset="-128"/>
              <a:sym typeface="Calibri" pitchFamily="-110" charset="0"/>
            </a:endParaRPr>
          </a:p>
          <a:p>
            <a:pPr marL="266700" indent="-266700">
              <a:lnSpc>
                <a:spcPct val="90000"/>
              </a:lnSpc>
              <a:spcBef>
                <a:spcPts val="575"/>
              </a:spcBef>
              <a:buClr>
                <a:srgbClr val="000000"/>
              </a:buClr>
              <a:buSzPct val="100000"/>
            </a:pPr>
            <a:r>
              <a:rPr lang="en-US" sz="2400" dirty="0" smtClean="0">
                <a:latin typeface="Calibri" pitchFamily="-110" charset="0"/>
                <a:ea typeface="ＭＳ Ｐゴシック" pitchFamily="-110" charset="-128"/>
                <a:cs typeface="ＭＳ Ｐゴシック" pitchFamily="-110" charset="-128"/>
                <a:sym typeface="Calibri" pitchFamily="-110" charset="0"/>
              </a:rPr>
              <a:t>2) perturbed energy </a:t>
            </a:r>
          </a:p>
          <a:p>
            <a:pPr marL="266700" indent="-266700">
              <a:lnSpc>
                <a:spcPct val="90000"/>
              </a:lnSpc>
              <a:spcBef>
                <a:spcPts val="575"/>
              </a:spcBef>
              <a:buClr>
                <a:srgbClr val="000000"/>
              </a:buClr>
              <a:buSzPct val="100000"/>
            </a:pPr>
            <a:r>
              <a:rPr lang="en-US" sz="2400" dirty="0" smtClean="0">
                <a:latin typeface="Calibri" pitchFamily="-110" charset="0"/>
                <a:ea typeface="ＭＳ Ｐゴシック" pitchFamily="-110" charset="-128"/>
                <a:cs typeface="ＭＳ Ｐゴシック" pitchFamily="-110" charset="-128"/>
                <a:sym typeface="Calibri" pitchFamily="-110" charset="0"/>
              </a:rPr>
              <a:t>     landscapes </a:t>
            </a:r>
          </a:p>
          <a:p>
            <a:pPr marL="266700" indent="-266700">
              <a:lnSpc>
                <a:spcPct val="90000"/>
              </a:lnSpc>
              <a:spcBef>
                <a:spcPts val="575"/>
              </a:spcBef>
              <a:buClr>
                <a:srgbClr val="000000"/>
              </a:buClr>
              <a:buSzPct val="100000"/>
            </a:pPr>
            <a:endParaRPr lang="en-US" sz="2400" dirty="0" smtClean="0">
              <a:latin typeface="Calibri" pitchFamily="-110" charset="0"/>
              <a:ea typeface="ＭＳ Ｐゴシック" pitchFamily="-110" charset="-128"/>
              <a:cs typeface="ＭＳ Ｐゴシック" pitchFamily="-110" charset="-128"/>
              <a:sym typeface="Calibri" pitchFamily="-110" charset="0"/>
            </a:endParaRPr>
          </a:p>
          <a:p>
            <a:pPr marL="266700" indent="-266700">
              <a:lnSpc>
                <a:spcPct val="90000"/>
              </a:lnSpc>
              <a:spcBef>
                <a:spcPts val="575"/>
              </a:spcBef>
              <a:buClr>
                <a:srgbClr val="000000"/>
              </a:buClr>
              <a:buSzPct val="100000"/>
            </a:pPr>
            <a:r>
              <a:rPr lang="en-US" sz="2400" dirty="0" smtClean="0">
                <a:latin typeface="Calibri" pitchFamily="-110" charset="0"/>
                <a:ea typeface="ＭＳ Ｐゴシック" pitchFamily="-110" charset="-128"/>
                <a:cs typeface="ＭＳ Ｐゴシック" pitchFamily="-110" charset="-128"/>
                <a:sym typeface="Calibri" pitchFamily="-110" charset="0"/>
              </a:rPr>
              <a:t>3) energies stored in </a:t>
            </a:r>
          </a:p>
          <a:p>
            <a:pPr marL="266700" indent="-266700">
              <a:lnSpc>
                <a:spcPct val="90000"/>
              </a:lnSpc>
              <a:spcBef>
                <a:spcPts val="575"/>
              </a:spcBef>
              <a:buClr>
                <a:srgbClr val="000000"/>
              </a:buClr>
              <a:buSzPct val="100000"/>
            </a:pPr>
            <a:r>
              <a:rPr lang="en-US" sz="2400" dirty="0" smtClean="0">
                <a:latin typeface="Calibri" pitchFamily="-110" charset="0"/>
                <a:ea typeface="ＭＳ Ｐゴシック" pitchFamily="-110" charset="-128"/>
                <a:cs typeface="ＭＳ Ｐゴシック" pitchFamily="-110" charset="-128"/>
                <a:sym typeface="Calibri" pitchFamily="-110" charset="0"/>
              </a:rPr>
              <a:t>    memory, large systems </a:t>
            </a:r>
          </a:p>
          <a:p>
            <a:pPr marL="266700" indent="-266700">
              <a:lnSpc>
                <a:spcPct val="90000"/>
              </a:lnSpc>
              <a:spcBef>
                <a:spcPts val="575"/>
              </a:spcBef>
              <a:buClr>
                <a:srgbClr val="000000"/>
              </a:buClr>
              <a:buSzPct val="100000"/>
            </a:pPr>
            <a:r>
              <a:rPr lang="en-US" sz="2400" dirty="0" smtClean="0">
                <a:latin typeface="Calibri" pitchFamily="-110" charset="0"/>
                <a:ea typeface="ＭＳ Ｐゴシック" pitchFamily="-110" charset="-128"/>
                <a:cs typeface="ＭＳ Ｐゴシック" pitchFamily="-110" charset="-128"/>
                <a:sym typeface="Calibri" pitchFamily="-110" charset="0"/>
              </a:rPr>
              <a:t>    (up to 6000 residues) </a:t>
            </a:r>
          </a:p>
          <a:p>
            <a:pPr marL="266700" indent="-266700">
              <a:lnSpc>
                <a:spcPct val="90000"/>
              </a:lnSpc>
              <a:spcBef>
                <a:spcPts val="575"/>
              </a:spcBef>
              <a:buClr>
                <a:srgbClr val="000000"/>
              </a:buClr>
              <a:buSzPct val="100000"/>
            </a:pPr>
            <a:r>
              <a:rPr lang="en-US" sz="2400" dirty="0" smtClean="0">
                <a:latin typeface="Calibri" pitchFamily="-110" charset="0"/>
                <a:ea typeface="ＭＳ Ｐゴシック" pitchFamily="-110" charset="-128"/>
                <a:cs typeface="ＭＳ Ｐゴシック" pitchFamily="-110" charset="-128"/>
                <a:sym typeface="Calibri" pitchFamily="-110" charset="0"/>
              </a:rPr>
              <a:t>    can be studied</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99683" y="49316"/>
            <a:ext cx="8727974" cy="1200329"/>
          </a:xfrm>
          <a:prstGeom prst="rect">
            <a:avLst/>
          </a:prstGeom>
          <a:noFill/>
        </p:spPr>
        <p:txBody>
          <a:bodyPr wrap="square" rtlCol="0">
            <a:spAutoFit/>
          </a:bodyPr>
          <a:lstStyle/>
          <a:p>
            <a:pPr algn="ctr"/>
            <a:r>
              <a:rPr lang="en-US" sz="3600" u="sng" dirty="0" smtClean="0"/>
              <a:t>STEP 3: Profile Clustering and Filtering Using SOAP Statistical Potential</a:t>
            </a:r>
            <a:endParaRPr lang="en-US" sz="3600" u="sng" dirty="0"/>
          </a:p>
        </p:txBody>
      </p:sp>
      <p:pic>
        <p:nvPicPr>
          <p:cNvPr id="12" name="Picture 11"/>
          <p:cNvPicPr>
            <a:picLocks noChangeAspect="1"/>
          </p:cNvPicPr>
          <p:nvPr/>
        </p:nvPicPr>
        <p:blipFill>
          <a:blip r:embed="rId3"/>
          <a:stretch>
            <a:fillRect/>
          </a:stretch>
        </p:blipFill>
        <p:spPr>
          <a:xfrm>
            <a:off x="199683" y="1655512"/>
            <a:ext cx="8654200" cy="2186237"/>
          </a:xfrm>
          <a:prstGeom prst="rect">
            <a:avLst/>
          </a:prstGeom>
        </p:spPr>
      </p:pic>
      <p:pic>
        <p:nvPicPr>
          <p:cNvPr id="13" name="Picture 12"/>
          <p:cNvPicPr>
            <a:picLocks noChangeAspect="1"/>
          </p:cNvPicPr>
          <p:nvPr/>
        </p:nvPicPr>
        <p:blipFill>
          <a:blip r:embed="rId4"/>
          <a:stretch>
            <a:fillRect/>
          </a:stretch>
        </p:blipFill>
        <p:spPr>
          <a:xfrm>
            <a:off x="1467314" y="3841749"/>
            <a:ext cx="3576562" cy="3016251"/>
          </a:xfrm>
          <a:prstGeom prst="rect">
            <a:avLst/>
          </a:prstGeom>
        </p:spPr>
      </p:pic>
      <p:pic>
        <p:nvPicPr>
          <p:cNvPr id="14" name="Picture 13"/>
          <p:cNvPicPr>
            <a:picLocks noChangeAspect="1"/>
          </p:cNvPicPr>
          <p:nvPr/>
        </p:nvPicPr>
        <p:blipFill>
          <a:blip r:embed="rId5"/>
          <a:stretch>
            <a:fillRect/>
          </a:stretch>
        </p:blipFill>
        <p:spPr>
          <a:xfrm>
            <a:off x="6091560" y="4862986"/>
            <a:ext cx="1987550" cy="612411"/>
          </a:xfrm>
          <a:prstGeom prst="rect">
            <a:avLst/>
          </a:prstGeom>
        </p:spPr>
      </p:pic>
      <p:pic>
        <p:nvPicPr>
          <p:cNvPr id="15" name="Picture 14"/>
          <p:cNvPicPr>
            <a:picLocks noChangeAspect="1"/>
          </p:cNvPicPr>
          <p:nvPr/>
        </p:nvPicPr>
        <p:blipFill>
          <a:blip r:embed="rId6"/>
          <a:stretch>
            <a:fillRect/>
          </a:stretch>
        </p:blipFill>
        <p:spPr>
          <a:xfrm>
            <a:off x="5721660" y="5539075"/>
            <a:ext cx="2730500" cy="451275"/>
          </a:xfrm>
          <a:prstGeom prst="rect">
            <a:avLst/>
          </a:prstGeom>
        </p:spPr>
      </p:pic>
      <p:sp>
        <p:nvSpPr>
          <p:cNvPr id="16" name="Rectangle 8"/>
          <p:cNvSpPr>
            <a:spLocks/>
          </p:cNvSpPr>
          <p:nvPr/>
        </p:nvSpPr>
        <p:spPr bwMode="auto">
          <a:xfrm>
            <a:off x="5992920" y="4271914"/>
            <a:ext cx="2108375" cy="455453"/>
          </a:xfrm>
          <a:prstGeom prst="rect">
            <a:avLst/>
          </a:prstGeom>
          <a:noFill/>
          <a:ln w="12700">
            <a:solidFill>
              <a:schemeClr val="tx1"/>
            </a:solidFill>
            <a:miter lim="800000"/>
            <a:headEnd/>
            <a:tailEnd/>
          </a:ln>
        </p:spPr>
        <p:txBody>
          <a:bodyPr lIns="38100" tIns="38100" rIns="38100" bIns="38100">
            <a:prstTxWarp prst="textNoShape">
              <a:avLst/>
            </a:prstTxWarp>
          </a:bodyPr>
          <a:lstStyle/>
          <a:p>
            <a:pPr algn="ctr"/>
            <a:r>
              <a:rPr lang="en-US" dirty="0" smtClean="0">
                <a:latin typeface="Calibri Bold" pitchFamily="-84" charset="0"/>
                <a:ea typeface="ＭＳ Ｐゴシック" pitchFamily="-110" charset="-128"/>
                <a:cs typeface="ＭＳ Ｐゴシック" pitchFamily="-110" charset="-128"/>
                <a:sym typeface="Calibri Bold" pitchFamily="-84" charset="0"/>
              </a:rPr>
              <a:t>Bayesian Framework</a:t>
            </a:r>
            <a:endParaRPr lang="en-US" sz="1800" dirty="0">
              <a:solidFill>
                <a:schemeClr val="tx1"/>
              </a:solidFill>
              <a:latin typeface="Calibri Bold" pitchFamily="-84" charset="0"/>
              <a:ea typeface="ＭＳ Ｐゴシック" pitchFamily="-110" charset="-128"/>
              <a:cs typeface="ＭＳ Ｐゴシック" pitchFamily="-110" charset="-128"/>
              <a:sym typeface="Calibri Bold" pitchFamily="-8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4660" y="-49316"/>
            <a:ext cx="9119340" cy="646331"/>
          </a:xfrm>
          <a:prstGeom prst="rect">
            <a:avLst/>
          </a:prstGeom>
          <a:noFill/>
        </p:spPr>
        <p:txBody>
          <a:bodyPr wrap="square" rtlCol="0">
            <a:spAutoFit/>
          </a:bodyPr>
          <a:lstStyle/>
          <a:p>
            <a:pPr algn="ctr"/>
            <a:r>
              <a:rPr lang="en-US" sz="3600" u="sng" dirty="0" smtClean="0"/>
              <a:t>STEP 4: Ensemble Enumeration</a:t>
            </a:r>
          </a:p>
        </p:txBody>
      </p:sp>
      <p:sp>
        <p:nvSpPr>
          <p:cNvPr id="36" name="TextBox 35"/>
          <p:cNvSpPr txBox="1"/>
          <p:nvPr/>
        </p:nvSpPr>
        <p:spPr>
          <a:xfrm>
            <a:off x="0" y="6490251"/>
            <a:ext cx="4385107" cy="369332"/>
          </a:xfrm>
          <a:prstGeom prst="rect">
            <a:avLst/>
          </a:prstGeom>
          <a:noFill/>
        </p:spPr>
        <p:txBody>
          <a:bodyPr wrap="square" rtlCol="0">
            <a:spAutoFit/>
          </a:bodyPr>
          <a:lstStyle/>
          <a:p>
            <a:r>
              <a:rPr lang="en-US" dirty="0" smtClean="0"/>
              <a:t>Weinkam et al. </a:t>
            </a:r>
            <a:r>
              <a:rPr lang="en-US" i="1" dirty="0" smtClean="0"/>
              <a:t>in preparation</a:t>
            </a:r>
            <a:r>
              <a:rPr lang="en-US" dirty="0" smtClean="0"/>
              <a:t>.</a:t>
            </a:r>
            <a:endParaRPr lang="en-US" i="1" dirty="0" smtClean="0"/>
          </a:p>
        </p:txBody>
      </p:sp>
      <p:grpSp>
        <p:nvGrpSpPr>
          <p:cNvPr id="54" name="Group 53"/>
          <p:cNvGrpSpPr/>
          <p:nvPr/>
        </p:nvGrpSpPr>
        <p:grpSpPr>
          <a:xfrm>
            <a:off x="24660" y="851421"/>
            <a:ext cx="8405725" cy="3123014"/>
            <a:chOff x="24660" y="851421"/>
            <a:chExt cx="8405725" cy="3123014"/>
          </a:xfrm>
        </p:grpSpPr>
        <p:graphicFrame>
          <p:nvGraphicFramePr>
            <p:cNvPr id="12290" name="Object 2"/>
            <p:cNvGraphicFramePr>
              <a:graphicFrameLocks noChangeAspect="1"/>
            </p:cNvGraphicFramePr>
            <p:nvPr/>
          </p:nvGraphicFramePr>
          <p:xfrm>
            <a:off x="565797" y="1306873"/>
            <a:ext cx="3819310" cy="844123"/>
          </p:xfrm>
          <a:graphic>
            <a:graphicData uri="http://schemas.openxmlformats.org/presentationml/2006/ole">
              <p:oleObj spid="_x0000_s12290" name="Equation" r:id="rId4" imgW="1993900" imgH="444500" progId="Equation.3">
                <p:embed/>
              </p:oleObj>
            </a:graphicData>
          </a:graphic>
        </p:graphicFrame>
        <p:grpSp>
          <p:nvGrpSpPr>
            <p:cNvPr id="37" name="Group 36"/>
            <p:cNvGrpSpPr/>
            <p:nvPr/>
          </p:nvGrpSpPr>
          <p:grpSpPr>
            <a:xfrm>
              <a:off x="24660" y="3121636"/>
              <a:ext cx="4751371" cy="415702"/>
              <a:chOff x="24660" y="2369567"/>
              <a:chExt cx="4751371" cy="415702"/>
            </a:xfrm>
          </p:grpSpPr>
          <p:pic>
            <p:nvPicPr>
              <p:cNvPr id="24" name="Picture 1" descr="Eqn2.eps"/>
              <p:cNvPicPr>
                <a:picLocks noChangeAspect="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1650" y="2369567"/>
                <a:ext cx="4714381" cy="41570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30" name="Rectangle 29"/>
              <p:cNvSpPr/>
              <p:nvPr/>
            </p:nvSpPr>
            <p:spPr>
              <a:xfrm>
                <a:off x="24660" y="2369567"/>
                <a:ext cx="491817" cy="41570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38" name="Rectangle 8"/>
            <p:cNvSpPr>
              <a:spLocks/>
            </p:cNvSpPr>
            <p:nvPr/>
          </p:nvSpPr>
          <p:spPr bwMode="auto">
            <a:xfrm>
              <a:off x="565797" y="851421"/>
              <a:ext cx="2060425" cy="455453"/>
            </a:xfrm>
            <a:prstGeom prst="rect">
              <a:avLst/>
            </a:prstGeom>
            <a:noFill/>
            <a:ln w="12700">
              <a:solidFill>
                <a:schemeClr val="tx1"/>
              </a:solidFill>
              <a:miter lim="800000"/>
              <a:headEnd/>
              <a:tailEnd/>
            </a:ln>
          </p:spPr>
          <p:txBody>
            <a:bodyPr lIns="38100" tIns="38100" rIns="38100" bIns="38100">
              <a:prstTxWarp prst="textNoShape">
                <a:avLst/>
              </a:prstTxWarp>
            </a:bodyPr>
            <a:lstStyle/>
            <a:p>
              <a:pPr algn="ctr"/>
              <a:r>
                <a:rPr lang="en-US" sz="2000" dirty="0" smtClean="0">
                  <a:latin typeface="Calibri Bold" pitchFamily="-84" charset="0"/>
                  <a:ea typeface="ＭＳ Ｐゴシック" pitchFamily="-110" charset="-128"/>
                  <a:cs typeface="ＭＳ Ｐゴシック" pitchFamily="-110" charset="-128"/>
                  <a:sym typeface="Calibri Bold" pitchFamily="-84" charset="0"/>
                </a:rPr>
                <a:t>Debye formula</a:t>
              </a:r>
              <a:endParaRPr lang="en-US" sz="2000" dirty="0">
                <a:solidFill>
                  <a:schemeClr val="tx1"/>
                </a:solidFill>
                <a:latin typeface="Calibri Bold" pitchFamily="-84" charset="0"/>
                <a:ea typeface="ＭＳ Ｐゴシック" pitchFamily="-110" charset="-128"/>
                <a:cs typeface="ＭＳ Ｐゴシック" pitchFamily="-110" charset="-128"/>
                <a:sym typeface="Calibri Bold" pitchFamily="-84" charset="0"/>
              </a:endParaRPr>
            </a:p>
          </p:txBody>
        </p:sp>
        <p:sp>
          <p:nvSpPr>
            <p:cNvPr id="39" name="Rectangle 8"/>
            <p:cNvSpPr>
              <a:spLocks/>
            </p:cNvSpPr>
            <p:nvPr/>
          </p:nvSpPr>
          <p:spPr bwMode="auto">
            <a:xfrm>
              <a:off x="565797" y="2666183"/>
              <a:ext cx="2060425" cy="455453"/>
            </a:xfrm>
            <a:prstGeom prst="rect">
              <a:avLst/>
            </a:prstGeom>
            <a:noFill/>
            <a:ln w="12700">
              <a:solidFill>
                <a:schemeClr val="tx1"/>
              </a:solidFill>
              <a:miter lim="800000"/>
              <a:headEnd/>
              <a:tailEnd/>
            </a:ln>
          </p:spPr>
          <p:txBody>
            <a:bodyPr lIns="38100" tIns="38100" rIns="38100" bIns="38100">
              <a:prstTxWarp prst="textNoShape">
                <a:avLst/>
              </a:prstTxWarp>
            </a:bodyPr>
            <a:lstStyle/>
            <a:p>
              <a:pPr algn="ctr"/>
              <a:r>
                <a:rPr lang="en-US" sz="2000" dirty="0" err="1" smtClean="0">
                  <a:latin typeface="Calibri Bold" pitchFamily="-84" charset="0"/>
                  <a:ea typeface="ＭＳ Ｐゴシック" pitchFamily="-110" charset="-128"/>
                  <a:cs typeface="ＭＳ Ｐゴシック" pitchFamily="-110" charset="-128"/>
                  <a:sym typeface="Calibri Bold" pitchFamily="-84" charset="0"/>
                </a:rPr>
                <a:t>FoXS</a:t>
              </a:r>
              <a:r>
                <a:rPr lang="en-US" sz="2000" dirty="0" smtClean="0">
                  <a:latin typeface="Calibri Bold" pitchFamily="-84" charset="0"/>
                  <a:ea typeface="ＭＳ Ｐゴシック" pitchFamily="-110" charset="-128"/>
                  <a:cs typeface="ＭＳ Ｐゴシック" pitchFamily="-110" charset="-128"/>
                  <a:sym typeface="Calibri Bold" pitchFamily="-84" charset="0"/>
                </a:rPr>
                <a:t> form factor</a:t>
              </a:r>
              <a:endParaRPr lang="en-US" sz="2000" dirty="0">
                <a:solidFill>
                  <a:schemeClr val="tx1"/>
                </a:solidFill>
                <a:latin typeface="Calibri Bold" pitchFamily="-84" charset="0"/>
                <a:ea typeface="ＭＳ Ｐゴシック" pitchFamily="-110" charset="-128"/>
                <a:cs typeface="ＭＳ Ｐゴシック" pitchFamily="-110" charset="-128"/>
                <a:sym typeface="Calibri Bold" pitchFamily="-84" charset="0"/>
              </a:endParaRPr>
            </a:p>
          </p:txBody>
        </p:sp>
        <p:sp>
          <p:nvSpPr>
            <p:cNvPr id="40" name="TextBox 39"/>
            <p:cNvSpPr txBox="1">
              <a:spLocks noChangeArrowheads="1"/>
            </p:cNvSpPr>
            <p:nvPr/>
          </p:nvSpPr>
          <p:spPr bwMode="auto">
            <a:xfrm>
              <a:off x="5356306" y="2721526"/>
              <a:ext cx="2140142" cy="40011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2000" dirty="0" smtClean="0">
                  <a:latin typeface="Calibri" charset="0"/>
                  <a:cs typeface="Calibri" charset="0"/>
                </a:rPr>
                <a:t>C</a:t>
              </a:r>
              <a:r>
                <a:rPr lang="en-US" sz="2000" baseline="-25000" dirty="0" smtClean="0">
                  <a:latin typeface="Calibri" charset="0"/>
                  <a:cs typeface="Calibri" charset="0"/>
                </a:rPr>
                <a:t>1</a:t>
              </a:r>
              <a:r>
                <a:rPr lang="en-US" sz="2000" dirty="0" smtClean="0">
                  <a:latin typeface="Calibri" charset="0"/>
                  <a:cs typeface="Calibri" charset="0"/>
                </a:rPr>
                <a:t> = atomic radii</a:t>
              </a:r>
              <a:endParaRPr lang="en-US" sz="2000" dirty="0">
                <a:latin typeface="Calibri" charset="0"/>
                <a:cs typeface="Calibri" charset="0"/>
              </a:endParaRPr>
            </a:p>
          </p:txBody>
        </p:sp>
        <p:sp>
          <p:nvSpPr>
            <p:cNvPr id="41" name="TextBox 40"/>
            <p:cNvSpPr txBox="1">
              <a:spLocks noChangeArrowheads="1"/>
            </p:cNvSpPr>
            <p:nvPr/>
          </p:nvSpPr>
          <p:spPr bwMode="auto">
            <a:xfrm>
              <a:off x="5356306" y="3561996"/>
              <a:ext cx="1160619" cy="40011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2000" dirty="0" err="1" smtClean="0">
                  <a:latin typeface="Calibri" charset="0"/>
                  <a:cs typeface="Calibri" charset="0"/>
                </a:rPr>
                <a:t>s</a:t>
              </a:r>
              <a:r>
                <a:rPr lang="en-US" sz="2000" dirty="0" smtClean="0">
                  <a:latin typeface="Calibri" charset="0"/>
                  <a:cs typeface="Calibri" charset="0"/>
                </a:rPr>
                <a:t>   = scale</a:t>
              </a:r>
              <a:endParaRPr lang="en-US" sz="2000" dirty="0">
                <a:latin typeface="Calibri" charset="0"/>
                <a:cs typeface="Calibri" charset="0"/>
              </a:endParaRPr>
            </a:p>
          </p:txBody>
        </p:sp>
        <p:sp>
          <p:nvSpPr>
            <p:cNvPr id="42" name="TextBox 41"/>
            <p:cNvSpPr txBox="1">
              <a:spLocks noChangeArrowheads="1"/>
            </p:cNvSpPr>
            <p:nvPr/>
          </p:nvSpPr>
          <p:spPr bwMode="auto">
            <a:xfrm>
              <a:off x="5356306" y="3137228"/>
              <a:ext cx="3074079" cy="40011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2000" dirty="0" smtClean="0">
                  <a:latin typeface="Calibri" charset="0"/>
                  <a:cs typeface="Calibri" charset="0"/>
                </a:rPr>
                <a:t>c</a:t>
              </a:r>
              <a:r>
                <a:rPr lang="en-US" sz="2000" baseline="-25000" dirty="0" smtClean="0">
                  <a:latin typeface="Calibri" charset="0"/>
                  <a:cs typeface="Calibri" charset="0"/>
                </a:rPr>
                <a:t>2 </a:t>
              </a:r>
              <a:r>
                <a:rPr lang="en-US" sz="2000" dirty="0" smtClean="0">
                  <a:latin typeface="Calibri" charset="0"/>
                  <a:cs typeface="Calibri" charset="0"/>
                </a:rPr>
                <a:t> = hydration layer density</a:t>
              </a:r>
              <a:endParaRPr lang="en-US" sz="2000" dirty="0">
                <a:latin typeface="Calibri" charset="0"/>
                <a:cs typeface="Calibri" charset="0"/>
              </a:endParaRPr>
            </a:p>
          </p:txBody>
        </p:sp>
        <p:sp>
          <p:nvSpPr>
            <p:cNvPr id="44" name="Left Brace 43"/>
            <p:cNvSpPr/>
            <p:nvPr/>
          </p:nvSpPr>
          <p:spPr>
            <a:xfrm>
              <a:off x="4887001" y="2733855"/>
              <a:ext cx="266809" cy="1240580"/>
            </a:xfrm>
            <a:prstGeom prst="lef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5" name="Rectangle 8"/>
            <p:cNvSpPr>
              <a:spLocks/>
            </p:cNvSpPr>
            <p:nvPr/>
          </p:nvSpPr>
          <p:spPr bwMode="auto">
            <a:xfrm>
              <a:off x="5436023" y="1954452"/>
              <a:ext cx="2060425" cy="717758"/>
            </a:xfrm>
            <a:prstGeom prst="rect">
              <a:avLst/>
            </a:prstGeom>
            <a:noFill/>
            <a:ln w="12700">
              <a:solidFill>
                <a:schemeClr val="tx1"/>
              </a:solidFill>
              <a:miter lim="800000"/>
              <a:headEnd/>
              <a:tailEnd/>
            </a:ln>
          </p:spPr>
          <p:txBody>
            <a:bodyPr lIns="38100" tIns="38100" rIns="38100" bIns="38100">
              <a:prstTxWarp prst="textNoShape">
                <a:avLst/>
              </a:prstTxWarp>
            </a:bodyPr>
            <a:lstStyle/>
            <a:p>
              <a:pPr algn="ctr"/>
              <a:r>
                <a:rPr lang="en-US" sz="2000" dirty="0" smtClean="0">
                  <a:latin typeface="Calibri Bold" pitchFamily="-84" charset="0"/>
                  <a:ea typeface="ＭＳ Ｐゴシック" pitchFamily="-110" charset="-128"/>
                  <a:cs typeface="ＭＳ Ｐゴシック" pitchFamily="-110" charset="-128"/>
                  <a:sym typeface="Calibri Bold" pitchFamily="-84" charset="0"/>
                </a:rPr>
                <a:t>Enumerated Parameters</a:t>
              </a:r>
              <a:endParaRPr lang="en-US" sz="2000" dirty="0">
                <a:solidFill>
                  <a:schemeClr val="tx1"/>
                </a:solidFill>
                <a:latin typeface="Calibri Bold" pitchFamily="-84" charset="0"/>
                <a:ea typeface="ＭＳ Ｐゴシック" pitchFamily="-110" charset="-128"/>
                <a:cs typeface="ＭＳ Ｐゴシック" pitchFamily="-110" charset="-128"/>
                <a:sym typeface="Calibri Bold" pitchFamily="-84" charset="0"/>
              </a:endParaRPr>
            </a:p>
          </p:txBody>
        </p:sp>
      </p:grpSp>
      <p:sp>
        <p:nvSpPr>
          <p:cNvPr id="46" name="TextBox 45"/>
          <p:cNvSpPr txBox="1">
            <a:spLocks noChangeArrowheads="1"/>
          </p:cNvSpPr>
          <p:nvPr/>
        </p:nvSpPr>
        <p:spPr bwMode="auto">
          <a:xfrm>
            <a:off x="5356306" y="5011152"/>
            <a:ext cx="2539369" cy="40011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2000" dirty="0" err="1" smtClean="0">
                <a:latin typeface="Calibri" charset="0"/>
                <a:cs typeface="Calibri" charset="0"/>
              </a:rPr>
              <a:t>w</a:t>
            </a:r>
            <a:r>
              <a:rPr lang="en-US" sz="2000" baseline="-25000" dirty="0" err="1" smtClean="0">
                <a:latin typeface="Calibri" charset="0"/>
                <a:cs typeface="Calibri" charset="0"/>
              </a:rPr>
              <a:t>i</a:t>
            </a:r>
            <a:r>
              <a:rPr lang="en-US" sz="2000" dirty="0" smtClean="0">
                <a:latin typeface="Calibri" charset="0"/>
                <a:cs typeface="Calibri" charset="0"/>
              </a:rPr>
              <a:t>  = weight of profile </a:t>
            </a:r>
            <a:r>
              <a:rPr lang="en-US" sz="2000" dirty="0" err="1" smtClean="0">
                <a:latin typeface="Calibri" charset="0"/>
                <a:cs typeface="Calibri" charset="0"/>
              </a:rPr>
              <a:t>i</a:t>
            </a:r>
            <a:endParaRPr lang="en-US" sz="2000" dirty="0">
              <a:latin typeface="Calibri" charset="0"/>
              <a:cs typeface="Calibri" charset="0"/>
            </a:endParaRPr>
          </a:p>
        </p:txBody>
      </p:sp>
      <p:sp>
        <p:nvSpPr>
          <p:cNvPr id="47" name="TextBox 46"/>
          <p:cNvSpPr txBox="1">
            <a:spLocks noChangeArrowheads="1"/>
          </p:cNvSpPr>
          <p:nvPr/>
        </p:nvSpPr>
        <p:spPr bwMode="auto">
          <a:xfrm>
            <a:off x="5356306" y="4349342"/>
            <a:ext cx="2935068" cy="70788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2000" dirty="0" smtClean="0">
                <a:latin typeface="Times New Roman"/>
                <a:cs typeface="Times New Roman"/>
              </a:rPr>
              <a:t>I</a:t>
            </a:r>
            <a:r>
              <a:rPr lang="en-US" sz="2000" baseline="-25000" dirty="0" smtClean="0">
                <a:latin typeface="Calibri" charset="0"/>
                <a:cs typeface="Calibri" charset="0"/>
              </a:rPr>
              <a:t>   </a:t>
            </a:r>
            <a:r>
              <a:rPr lang="en-US" sz="2000" dirty="0" smtClean="0">
                <a:latin typeface="Calibri" charset="0"/>
                <a:cs typeface="Calibri" charset="0"/>
              </a:rPr>
              <a:t>  = representative profile </a:t>
            </a:r>
          </a:p>
          <a:p>
            <a:pPr eaLnBrk="1" hangingPunct="1"/>
            <a:r>
              <a:rPr lang="en-US" sz="2000" dirty="0" smtClean="0">
                <a:latin typeface="Calibri" charset="0"/>
                <a:cs typeface="Calibri" charset="0"/>
              </a:rPr>
              <a:t>        from a cluster</a:t>
            </a:r>
            <a:endParaRPr lang="en-US" sz="2000" dirty="0">
              <a:latin typeface="Calibri" charset="0"/>
              <a:cs typeface="Calibri" charset="0"/>
            </a:endParaRPr>
          </a:p>
        </p:txBody>
      </p:sp>
      <p:pic>
        <p:nvPicPr>
          <p:cNvPr id="48" name="Picture 47" descr="ensemble_intensity.eps"/>
          <p:cNvPicPr>
            <a:picLocks noChangeAspect="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353647" y="4791797"/>
            <a:ext cx="2087158" cy="704101"/>
          </a:xfrm>
          <a:prstGeom prst="rect">
            <a:avLst/>
          </a:prstGeom>
        </p:spPr>
      </p:pic>
      <p:sp>
        <p:nvSpPr>
          <p:cNvPr id="49" name="Rectangle 8"/>
          <p:cNvSpPr>
            <a:spLocks/>
          </p:cNvSpPr>
          <p:nvPr/>
        </p:nvSpPr>
        <p:spPr bwMode="auto">
          <a:xfrm>
            <a:off x="2193357" y="4228620"/>
            <a:ext cx="2454976" cy="455453"/>
          </a:xfrm>
          <a:prstGeom prst="rect">
            <a:avLst/>
          </a:prstGeom>
          <a:noFill/>
          <a:ln w="12700">
            <a:solidFill>
              <a:schemeClr val="tx1"/>
            </a:solidFill>
            <a:miter lim="800000"/>
            <a:headEnd/>
            <a:tailEnd/>
          </a:ln>
        </p:spPr>
        <p:txBody>
          <a:bodyPr lIns="38100" tIns="38100" rIns="38100" bIns="38100">
            <a:prstTxWarp prst="textNoShape">
              <a:avLst/>
            </a:prstTxWarp>
          </a:bodyPr>
          <a:lstStyle/>
          <a:p>
            <a:pPr algn="ctr"/>
            <a:r>
              <a:rPr lang="en-US" sz="2000" dirty="0" smtClean="0">
                <a:latin typeface="Calibri Bold" pitchFamily="-84" charset="0"/>
                <a:ea typeface="ＭＳ Ｐゴシック" pitchFamily="-110" charset="-128"/>
                <a:cs typeface="ＭＳ Ｐゴシック" pitchFamily="-110" charset="-128"/>
                <a:sym typeface="Calibri Bold" pitchFamily="-84" charset="0"/>
              </a:rPr>
              <a:t>Ensemble fit equation</a:t>
            </a:r>
            <a:endParaRPr lang="en-US" sz="2000" dirty="0">
              <a:solidFill>
                <a:schemeClr val="tx1"/>
              </a:solidFill>
              <a:latin typeface="Calibri Bold" pitchFamily="-84" charset="0"/>
              <a:ea typeface="ＭＳ Ｐゴシック" pitchFamily="-110" charset="-128"/>
              <a:cs typeface="ＭＳ Ｐゴシック" pitchFamily="-110" charset="-128"/>
              <a:sym typeface="Calibri Bold" pitchFamily="-84" charset="0"/>
            </a:endParaRPr>
          </a:p>
        </p:txBody>
      </p:sp>
      <p:sp>
        <p:nvSpPr>
          <p:cNvPr id="50" name="Left Brace 49"/>
          <p:cNvSpPr/>
          <p:nvPr/>
        </p:nvSpPr>
        <p:spPr>
          <a:xfrm>
            <a:off x="4905996" y="4327252"/>
            <a:ext cx="266809" cy="1240580"/>
          </a:xfrm>
          <a:prstGeom prst="lef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1" name="Straight Arrow Connector 50"/>
          <p:cNvCxnSpPr/>
          <p:nvPr/>
        </p:nvCxnSpPr>
        <p:spPr>
          <a:xfrm rot="5400000" flipH="1" flipV="1">
            <a:off x="3068039" y="5803297"/>
            <a:ext cx="597516" cy="1588"/>
          </a:xfrm>
          <a:prstGeom prst="straightConnector1">
            <a:avLst/>
          </a:prstGeom>
          <a:ln w="28575" cap="flat" cmpd="sng" algn="ctr">
            <a:solidFill>
              <a:schemeClr val="tx1"/>
            </a:solidFill>
            <a:prstDash val="solid"/>
            <a:round/>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sp>
        <p:nvSpPr>
          <p:cNvPr id="53" name="TextBox 52"/>
          <p:cNvSpPr txBox="1">
            <a:spLocks noChangeArrowheads="1"/>
          </p:cNvSpPr>
          <p:nvPr/>
        </p:nvSpPr>
        <p:spPr bwMode="auto">
          <a:xfrm>
            <a:off x="3115422" y="6003838"/>
            <a:ext cx="2855670" cy="40011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2000" dirty="0" smtClean="0">
                <a:latin typeface="Calibri" charset="0"/>
                <a:cs typeface="Calibri" charset="0"/>
              </a:rPr>
              <a:t>ensemble size from 2 to 5</a:t>
            </a:r>
            <a:endParaRPr lang="en-US" sz="2000" dirty="0">
              <a:latin typeface="Calibri" charset="0"/>
              <a:cs typeface="Calibri"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4660" y="-49316"/>
            <a:ext cx="9119340" cy="1200329"/>
          </a:xfrm>
          <a:prstGeom prst="rect">
            <a:avLst/>
          </a:prstGeom>
          <a:noFill/>
        </p:spPr>
        <p:txBody>
          <a:bodyPr wrap="square" rtlCol="0">
            <a:spAutoFit/>
          </a:bodyPr>
          <a:lstStyle/>
          <a:p>
            <a:pPr algn="ctr"/>
            <a:r>
              <a:rPr lang="en-US" sz="3600" u="sng" dirty="0" smtClean="0"/>
              <a:t>STEP 5: Structural Clustering and </a:t>
            </a:r>
          </a:p>
          <a:p>
            <a:pPr algn="ctr"/>
            <a:r>
              <a:rPr lang="en-US" sz="3600" u="sng" dirty="0" smtClean="0"/>
              <a:t>Uncertainty Metrics</a:t>
            </a:r>
          </a:p>
        </p:txBody>
      </p:sp>
      <p:sp>
        <p:nvSpPr>
          <p:cNvPr id="36" name="TextBox 35"/>
          <p:cNvSpPr txBox="1"/>
          <p:nvPr/>
        </p:nvSpPr>
        <p:spPr>
          <a:xfrm>
            <a:off x="0" y="6490251"/>
            <a:ext cx="4385107" cy="369332"/>
          </a:xfrm>
          <a:prstGeom prst="rect">
            <a:avLst/>
          </a:prstGeom>
          <a:noFill/>
        </p:spPr>
        <p:txBody>
          <a:bodyPr wrap="square" rtlCol="0">
            <a:spAutoFit/>
          </a:bodyPr>
          <a:lstStyle/>
          <a:p>
            <a:r>
              <a:rPr lang="en-US" dirty="0" smtClean="0"/>
              <a:t>Weinkam et al. </a:t>
            </a:r>
            <a:r>
              <a:rPr lang="en-US" i="1" dirty="0" smtClean="0"/>
              <a:t>in preparation</a:t>
            </a:r>
            <a:r>
              <a:rPr lang="en-US" dirty="0" smtClean="0"/>
              <a:t>.</a:t>
            </a:r>
            <a:endParaRPr lang="en-US" i="1" dirty="0" smtClean="0"/>
          </a:p>
        </p:txBody>
      </p:sp>
      <p:sp>
        <p:nvSpPr>
          <p:cNvPr id="11" name="TextBox 10"/>
          <p:cNvSpPr txBox="1"/>
          <p:nvPr/>
        </p:nvSpPr>
        <p:spPr>
          <a:xfrm>
            <a:off x="1317285" y="2602495"/>
            <a:ext cx="2529822" cy="1200328"/>
          </a:xfrm>
          <a:prstGeom prst="rect">
            <a:avLst/>
          </a:prstGeom>
          <a:solidFill>
            <a:schemeClr val="bg1"/>
          </a:solidFill>
          <a:ln>
            <a:solidFill>
              <a:srgbClr val="FFFFFF"/>
            </a:solidFill>
          </a:ln>
        </p:spPr>
        <p:txBody>
          <a:bodyPr wrap="square" rtlCol="0">
            <a:spAutoFit/>
          </a:bodyPr>
          <a:lstStyle/>
          <a:p>
            <a:r>
              <a:rPr lang="en-US" sz="2400" dirty="0" smtClean="0">
                <a:solidFill>
                  <a:srgbClr val="0000FF"/>
                </a:solidFill>
              </a:rPr>
              <a:t>Blue</a:t>
            </a:r>
            <a:r>
              <a:rPr lang="en-US" sz="2400" dirty="0" smtClean="0"/>
              <a:t>:      prediction</a:t>
            </a:r>
          </a:p>
          <a:p>
            <a:r>
              <a:rPr lang="en-US" sz="2400" dirty="0" smtClean="0">
                <a:solidFill>
                  <a:srgbClr val="FF0000"/>
                </a:solidFill>
              </a:rPr>
              <a:t>Red</a:t>
            </a:r>
            <a:r>
              <a:rPr lang="en-US" sz="2400" dirty="0" smtClean="0"/>
              <a:t>:       input</a:t>
            </a:r>
          </a:p>
          <a:p>
            <a:r>
              <a:rPr lang="en-US" sz="2400" dirty="0" smtClean="0">
                <a:solidFill>
                  <a:srgbClr val="008000"/>
                </a:solidFill>
              </a:rPr>
              <a:t>Green</a:t>
            </a:r>
            <a:r>
              <a:rPr lang="en-US" sz="2400" dirty="0" smtClean="0"/>
              <a:t>:   target</a:t>
            </a:r>
          </a:p>
        </p:txBody>
      </p:sp>
      <p:grpSp>
        <p:nvGrpSpPr>
          <p:cNvPr id="19" name="Group 18"/>
          <p:cNvGrpSpPr/>
          <p:nvPr/>
        </p:nvGrpSpPr>
        <p:grpSpPr>
          <a:xfrm>
            <a:off x="106966" y="3827481"/>
            <a:ext cx="2326694" cy="2535219"/>
            <a:chOff x="106966" y="3827481"/>
            <a:chExt cx="2326694" cy="2535219"/>
          </a:xfrm>
        </p:grpSpPr>
        <p:pic>
          <p:nvPicPr>
            <p:cNvPr id="14" name="Picture 13"/>
            <p:cNvPicPr>
              <a:picLocks noChangeAspect="1"/>
            </p:cNvPicPr>
            <p:nvPr/>
          </p:nvPicPr>
          <p:blipFill>
            <a:blip r:embed="rId3"/>
            <a:stretch>
              <a:fillRect/>
            </a:stretch>
          </p:blipFill>
          <p:spPr>
            <a:xfrm>
              <a:off x="106966" y="3827481"/>
              <a:ext cx="2326694" cy="2535219"/>
            </a:xfrm>
            <a:prstGeom prst="rect">
              <a:avLst/>
            </a:prstGeom>
          </p:spPr>
        </p:pic>
        <p:sp>
          <p:nvSpPr>
            <p:cNvPr id="16" name="Rectangle 15"/>
            <p:cNvSpPr/>
            <p:nvPr/>
          </p:nvSpPr>
          <p:spPr>
            <a:xfrm>
              <a:off x="332901" y="3827481"/>
              <a:ext cx="357561" cy="40136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2582196" y="3766871"/>
            <a:ext cx="2288028" cy="2595829"/>
            <a:chOff x="2582196" y="3766871"/>
            <a:chExt cx="2288028" cy="2595829"/>
          </a:xfrm>
        </p:grpSpPr>
        <p:pic>
          <p:nvPicPr>
            <p:cNvPr id="15" name="Picture 14"/>
            <p:cNvPicPr>
              <a:picLocks noChangeAspect="1"/>
            </p:cNvPicPr>
            <p:nvPr/>
          </p:nvPicPr>
          <p:blipFill>
            <a:blip r:embed="rId4"/>
            <a:stretch>
              <a:fillRect/>
            </a:stretch>
          </p:blipFill>
          <p:spPr>
            <a:xfrm>
              <a:off x="2582196" y="3819265"/>
              <a:ext cx="2288028" cy="2543435"/>
            </a:xfrm>
            <a:prstGeom prst="rect">
              <a:avLst/>
            </a:prstGeom>
          </p:spPr>
        </p:pic>
        <p:sp>
          <p:nvSpPr>
            <p:cNvPr id="17" name="Rectangle 16"/>
            <p:cNvSpPr/>
            <p:nvPr/>
          </p:nvSpPr>
          <p:spPr>
            <a:xfrm>
              <a:off x="2680836" y="3766871"/>
              <a:ext cx="357561" cy="40136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TextBox 8"/>
          <p:cNvSpPr txBox="1"/>
          <p:nvPr/>
        </p:nvSpPr>
        <p:spPr>
          <a:xfrm>
            <a:off x="1516551" y="1299885"/>
            <a:ext cx="6263478" cy="830997"/>
          </a:xfrm>
          <a:prstGeom prst="rect">
            <a:avLst/>
          </a:prstGeom>
          <a:solidFill>
            <a:schemeClr val="bg1"/>
          </a:solidFill>
          <a:ln>
            <a:solidFill>
              <a:schemeClr val="tx1"/>
            </a:solidFill>
          </a:ln>
        </p:spPr>
        <p:txBody>
          <a:bodyPr wrap="square" rtlCol="0">
            <a:spAutoFit/>
          </a:bodyPr>
          <a:lstStyle/>
          <a:p>
            <a:pPr algn="ctr"/>
            <a:r>
              <a:rPr lang="en-US" sz="2400" dirty="0" smtClean="0"/>
              <a:t>Simulated data with two states (</a:t>
            </a:r>
            <a:r>
              <a:rPr lang="en-US" sz="2400" dirty="0" smtClean="0">
                <a:solidFill>
                  <a:srgbClr val="FF0000"/>
                </a:solidFill>
              </a:rPr>
              <a:t>red </a:t>
            </a:r>
            <a:r>
              <a:rPr lang="en-US" sz="2400" dirty="0" smtClean="0"/>
              <a:t>and </a:t>
            </a:r>
            <a:r>
              <a:rPr lang="en-US" sz="2400" dirty="0" smtClean="0">
                <a:solidFill>
                  <a:srgbClr val="008000"/>
                </a:solidFill>
              </a:rPr>
              <a:t>green</a:t>
            </a:r>
            <a:r>
              <a:rPr lang="en-US" sz="2400" dirty="0" smtClean="0"/>
              <a:t>),</a:t>
            </a:r>
          </a:p>
          <a:p>
            <a:pPr algn="ctr"/>
            <a:r>
              <a:rPr lang="en-US" sz="2400" dirty="0" smtClean="0"/>
              <a:t>attempt to predict one of the states (</a:t>
            </a:r>
            <a:r>
              <a:rPr lang="en-US" sz="2400" dirty="0" smtClean="0">
                <a:solidFill>
                  <a:srgbClr val="008000"/>
                </a:solidFill>
              </a:rPr>
              <a:t>green</a:t>
            </a:r>
            <a:r>
              <a:rPr lang="en-US" sz="2400" dirty="0" smtClean="0"/>
              <a:t>)</a:t>
            </a:r>
          </a:p>
        </p:txBody>
      </p:sp>
      <p:grpSp>
        <p:nvGrpSpPr>
          <p:cNvPr id="26" name="Group 25"/>
          <p:cNvGrpSpPr/>
          <p:nvPr/>
        </p:nvGrpSpPr>
        <p:grpSpPr>
          <a:xfrm>
            <a:off x="4910935" y="2528520"/>
            <a:ext cx="4109920" cy="4223677"/>
            <a:chOff x="4910935" y="2528520"/>
            <a:chExt cx="4109920" cy="4223677"/>
          </a:xfrm>
        </p:grpSpPr>
        <p:pic>
          <p:nvPicPr>
            <p:cNvPr id="21" name="Picture 20"/>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5285723" y="2528520"/>
              <a:ext cx="3735132" cy="4223677"/>
            </a:xfrm>
            <a:prstGeom prst="rect">
              <a:avLst/>
            </a:prstGeom>
          </p:spPr>
        </p:pic>
        <p:sp>
          <p:nvSpPr>
            <p:cNvPr id="22" name="TextBox 21"/>
            <p:cNvSpPr txBox="1"/>
            <p:nvPr/>
          </p:nvSpPr>
          <p:spPr>
            <a:xfrm>
              <a:off x="6688470" y="6274181"/>
              <a:ext cx="2188901" cy="461665"/>
            </a:xfrm>
            <a:prstGeom prst="rect">
              <a:avLst/>
            </a:prstGeom>
            <a:solidFill>
              <a:srgbClr val="FFFFFF"/>
            </a:solidFill>
            <a:ln>
              <a:solidFill>
                <a:srgbClr val="FFFFFF"/>
              </a:solidFill>
            </a:ln>
          </p:spPr>
          <p:txBody>
            <a:bodyPr wrap="square" rtlCol="0">
              <a:spAutoFit/>
            </a:bodyPr>
            <a:lstStyle/>
            <a:p>
              <a:r>
                <a:rPr lang="en-US" sz="2400" dirty="0" smtClean="0"/>
                <a:t>RMSD to </a:t>
              </a:r>
              <a:r>
                <a:rPr lang="en-US" sz="2400" dirty="0" smtClean="0">
                  <a:solidFill>
                    <a:srgbClr val="008000"/>
                  </a:solidFill>
                </a:rPr>
                <a:t>green</a:t>
              </a:r>
              <a:endParaRPr lang="en-US" sz="2400" dirty="0" smtClean="0"/>
            </a:p>
          </p:txBody>
        </p:sp>
        <p:sp>
          <p:nvSpPr>
            <p:cNvPr id="24" name="TextBox 23"/>
            <p:cNvSpPr txBox="1"/>
            <p:nvPr/>
          </p:nvSpPr>
          <p:spPr>
            <a:xfrm rot="16200000">
              <a:off x="3896191" y="3777518"/>
              <a:ext cx="2860486" cy="830997"/>
            </a:xfrm>
            <a:prstGeom prst="rect">
              <a:avLst/>
            </a:prstGeom>
            <a:solidFill>
              <a:srgbClr val="FFFFFF"/>
            </a:solidFill>
            <a:ln>
              <a:solidFill>
                <a:srgbClr val="FFFFFF"/>
              </a:solidFill>
            </a:ln>
          </p:spPr>
          <p:txBody>
            <a:bodyPr wrap="square" rtlCol="0">
              <a:spAutoFit/>
            </a:bodyPr>
            <a:lstStyle/>
            <a:p>
              <a:pPr algn="ctr"/>
              <a:r>
                <a:rPr lang="en-US" sz="2400" dirty="0" smtClean="0"/>
                <a:t>&lt;</a:t>
              </a:r>
              <a:r>
                <a:rPr lang="en-US" sz="2400" dirty="0" err="1" smtClean="0"/>
                <a:t>Q</a:t>
              </a:r>
              <a:r>
                <a:rPr lang="en-US" sz="2400" baseline="-25000" dirty="0" err="1" smtClean="0"/>
                <a:t>a,b</a:t>
              </a:r>
              <a:r>
                <a:rPr lang="en-US" sz="2400" dirty="0" smtClean="0"/>
                <a:t>&gt; within top 10 predicted </a:t>
              </a:r>
              <a:r>
                <a:rPr lang="en-US" sz="2400" dirty="0" smtClean="0">
                  <a:solidFill>
                    <a:srgbClr val="008000"/>
                  </a:solidFill>
                </a:rPr>
                <a:t>green</a:t>
              </a:r>
              <a:endParaRPr lang="en-US" sz="2400" dirty="0" smtClean="0"/>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4660" y="-49316"/>
            <a:ext cx="9119340" cy="1200329"/>
          </a:xfrm>
          <a:prstGeom prst="rect">
            <a:avLst/>
          </a:prstGeom>
          <a:noFill/>
        </p:spPr>
        <p:txBody>
          <a:bodyPr wrap="square" rtlCol="0">
            <a:spAutoFit/>
          </a:bodyPr>
          <a:lstStyle/>
          <a:p>
            <a:pPr algn="ctr"/>
            <a:r>
              <a:rPr lang="en-US" sz="3600" u="sng" dirty="0" smtClean="0"/>
              <a:t>STEP 5: Structural Clustering and </a:t>
            </a:r>
          </a:p>
          <a:p>
            <a:pPr algn="ctr"/>
            <a:r>
              <a:rPr lang="en-US" sz="3600" u="sng" dirty="0" smtClean="0"/>
              <a:t>Uncertainty Metrics</a:t>
            </a:r>
          </a:p>
        </p:txBody>
      </p:sp>
      <p:sp>
        <p:nvSpPr>
          <p:cNvPr id="36" name="TextBox 35"/>
          <p:cNvSpPr txBox="1"/>
          <p:nvPr/>
        </p:nvSpPr>
        <p:spPr>
          <a:xfrm>
            <a:off x="0" y="6490251"/>
            <a:ext cx="4385107" cy="369332"/>
          </a:xfrm>
          <a:prstGeom prst="rect">
            <a:avLst/>
          </a:prstGeom>
          <a:noFill/>
        </p:spPr>
        <p:txBody>
          <a:bodyPr wrap="square" rtlCol="0">
            <a:spAutoFit/>
          </a:bodyPr>
          <a:lstStyle/>
          <a:p>
            <a:r>
              <a:rPr lang="en-US" dirty="0" smtClean="0"/>
              <a:t>Weinkam et al. </a:t>
            </a:r>
            <a:r>
              <a:rPr lang="en-US" i="1" dirty="0" smtClean="0"/>
              <a:t>in preparation</a:t>
            </a:r>
            <a:r>
              <a:rPr lang="en-US" dirty="0" smtClean="0"/>
              <a:t>.</a:t>
            </a:r>
            <a:endParaRPr lang="en-US" i="1" dirty="0" smtClean="0"/>
          </a:p>
        </p:txBody>
      </p:sp>
      <p:sp>
        <p:nvSpPr>
          <p:cNvPr id="9" name="TextBox 8"/>
          <p:cNvSpPr txBox="1"/>
          <p:nvPr/>
        </p:nvSpPr>
        <p:spPr>
          <a:xfrm>
            <a:off x="1516551" y="1299885"/>
            <a:ext cx="6263478" cy="830997"/>
          </a:xfrm>
          <a:prstGeom prst="rect">
            <a:avLst/>
          </a:prstGeom>
          <a:solidFill>
            <a:schemeClr val="bg1"/>
          </a:solidFill>
          <a:ln>
            <a:solidFill>
              <a:schemeClr val="tx1"/>
            </a:solidFill>
          </a:ln>
        </p:spPr>
        <p:txBody>
          <a:bodyPr wrap="square" rtlCol="0">
            <a:spAutoFit/>
          </a:bodyPr>
          <a:lstStyle/>
          <a:p>
            <a:pPr algn="ctr"/>
            <a:r>
              <a:rPr lang="en-US" sz="2400" dirty="0" smtClean="0"/>
              <a:t>Simulated data with two states (</a:t>
            </a:r>
            <a:r>
              <a:rPr lang="en-US" sz="2400" dirty="0" smtClean="0">
                <a:solidFill>
                  <a:srgbClr val="FF0000"/>
                </a:solidFill>
              </a:rPr>
              <a:t>red </a:t>
            </a:r>
            <a:r>
              <a:rPr lang="en-US" sz="2400" dirty="0" smtClean="0"/>
              <a:t>and </a:t>
            </a:r>
            <a:r>
              <a:rPr lang="en-US" sz="2400" dirty="0" smtClean="0">
                <a:solidFill>
                  <a:srgbClr val="008000"/>
                </a:solidFill>
              </a:rPr>
              <a:t>green</a:t>
            </a:r>
            <a:r>
              <a:rPr lang="en-US" sz="2400" dirty="0" smtClean="0"/>
              <a:t>),</a:t>
            </a:r>
          </a:p>
          <a:p>
            <a:pPr algn="ctr"/>
            <a:r>
              <a:rPr lang="en-US" sz="2400" dirty="0" smtClean="0"/>
              <a:t>attempt to predict one of the states (</a:t>
            </a:r>
            <a:r>
              <a:rPr lang="en-US" sz="2400" dirty="0" smtClean="0">
                <a:solidFill>
                  <a:srgbClr val="008000"/>
                </a:solidFill>
              </a:rPr>
              <a:t>green</a:t>
            </a:r>
            <a:r>
              <a:rPr lang="en-US" sz="2400" dirty="0" smtClean="0"/>
              <a:t>)</a:t>
            </a:r>
          </a:p>
        </p:txBody>
      </p:sp>
      <p:pic>
        <p:nvPicPr>
          <p:cNvPr id="18" name="Picture 17"/>
          <p:cNvPicPr>
            <a:picLocks noChangeAspect="1"/>
          </p:cNvPicPr>
          <p:nvPr/>
        </p:nvPicPr>
        <p:blipFill>
          <a:blip r:embed="rId3"/>
          <a:stretch>
            <a:fillRect/>
          </a:stretch>
        </p:blipFill>
        <p:spPr>
          <a:xfrm>
            <a:off x="1104900" y="2974283"/>
            <a:ext cx="6934200" cy="3276600"/>
          </a:xfrm>
          <a:prstGeom prst="rect">
            <a:avLst/>
          </a:prstGeom>
        </p:spPr>
      </p:pic>
      <p:sp>
        <p:nvSpPr>
          <p:cNvPr id="19" name="TextBox 18"/>
          <p:cNvSpPr txBox="1">
            <a:spLocks noChangeArrowheads="1"/>
          </p:cNvSpPr>
          <p:nvPr/>
        </p:nvSpPr>
        <p:spPr bwMode="auto">
          <a:xfrm>
            <a:off x="2193054" y="2512618"/>
            <a:ext cx="1939353" cy="46166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2400" dirty="0" smtClean="0">
                <a:latin typeface="Calibri" charset="0"/>
                <a:cs typeface="Calibri" charset="0"/>
              </a:rPr>
              <a:t>all predictions</a:t>
            </a:r>
            <a:endParaRPr lang="en-US" sz="2400" dirty="0">
              <a:latin typeface="Calibri" charset="0"/>
              <a:cs typeface="Calibri" charset="0"/>
            </a:endParaRPr>
          </a:p>
        </p:txBody>
      </p:sp>
      <p:sp>
        <p:nvSpPr>
          <p:cNvPr id="20" name="TextBox 19"/>
          <p:cNvSpPr txBox="1">
            <a:spLocks noChangeArrowheads="1"/>
          </p:cNvSpPr>
          <p:nvPr/>
        </p:nvSpPr>
        <p:spPr bwMode="auto">
          <a:xfrm>
            <a:off x="5277954" y="2512618"/>
            <a:ext cx="1831952" cy="46166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2400" dirty="0" err="1" smtClean="0">
                <a:latin typeface="Calibri" charset="0"/>
                <a:cs typeface="Calibri" charset="0"/>
              </a:rPr>
              <a:t>σ</a:t>
            </a:r>
            <a:r>
              <a:rPr lang="en-US" sz="2400" baseline="-25000" dirty="0" err="1" smtClean="0">
                <a:latin typeface="Calibri" charset="0"/>
                <a:cs typeface="Calibri" charset="0"/>
              </a:rPr>
              <a:t>weights</a:t>
            </a:r>
            <a:r>
              <a:rPr lang="en-US" sz="2400" dirty="0" smtClean="0">
                <a:latin typeface="Calibri" charset="0"/>
                <a:cs typeface="Calibri" charset="0"/>
              </a:rPr>
              <a:t> &lt; 0.08</a:t>
            </a:r>
            <a:endParaRPr lang="en-US" sz="2400" dirty="0">
              <a:latin typeface="Calibri" charset="0"/>
              <a:cs typeface="Calibri" charset="0"/>
            </a:endParaRPr>
          </a:p>
        </p:txBody>
      </p:sp>
      <p:sp>
        <p:nvSpPr>
          <p:cNvPr id="23" name="TextBox 22"/>
          <p:cNvSpPr txBox="1">
            <a:spLocks noChangeArrowheads="1"/>
          </p:cNvSpPr>
          <p:nvPr/>
        </p:nvSpPr>
        <p:spPr bwMode="auto">
          <a:xfrm>
            <a:off x="1816832" y="3143892"/>
            <a:ext cx="1189899" cy="461665"/>
          </a:xfrm>
          <a:prstGeom prst="rect">
            <a:avLst/>
          </a:prstGeom>
          <a:solidFill>
            <a:schemeClr val="bg1"/>
          </a:solid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2400" dirty="0" smtClean="0">
                <a:latin typeface="Calibri" charset="0"/>
                <a:cs typeface="Calibri" charset="0"/>
              </a:rPr>
              <a:t>R = 0.59</a:t>
            </a:r>
            <a:endParaRPr lang="en-US" sz="2400" dirty="0">
              <a:latin typeface="Calibri" charset="0"/>
              <a:cs typeface="Calibri" charset="0"/>
            </a:endParaRPr>
          </a:p>
        </p:txBody>
      </p:sp>
      <p:sp>
        <p:nvSpPr>
          <p:cNvPr id="25" name="TextBox 24"/>
          <p:cNvSpPr txBox="1">
            <a:spLocks noChangeArrowheads="1"/>
          </p:cNvSpPr>
          <p:nvPr/>
        </p:nvSpPr>
        <p:spPr bwMode="auto">
          <a:xfrm>
            <a:off x="4954641" y="3143892"/>
            <a:ext cx="1189899" cy="461665"/>
          </a:xfrm>
          <a:prstGeom prst="rect">
            <a:avLst/>
          </a:prstGeom>
          <a:solidFill>
            <a:schemeClr val="bg1"/>
          </a:solid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2400" dirty="0" smtClean="0">
                <a:latin typeface="Calibri" charset="0"/>
                <a:cs typeface="Calibri" charset="0"/>
              </a:rPr>
              <a:t>R = 0.82</a:t>
            </a:r>
            <a:endParaRPr lang="en-US" sz="2400" dirty="0">
              <a:latin typeface="Calibri" charset="0"/>
              <a:cs typeface="Calibri"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4660" y="-49316"/>
            <a:ext cx="9119340" cy="646331"/>
          </a:xfrm>
          <a:prstGeom prst="rect">
            <a:avLst/>
          </a:prstGeom>
          <a:noFill/>
        </p:spPr>
        <p:txBody>
          <a:bodyPr wrap="square" rtlCol="0">
            <a:spAutoFit/>
          </a:bodyPr>
          <a:lstStyle/>
          <a:p>
            <a:pPr algn="ctr"/>
            <a:r>
              <a:rPr lang="en-US" sz="3600" u="sng" dirty="0" smtClean="0"/>
              <a:t>Causes of Uncertainty</a:t>
            </a:r>
          </a:p>
        </p:txBody>
      </p:sp>
      <p:sp>
        <p:nvSpPr>
          <p:cNvPr id="36" name="TextBox 35"/>
          <p:cNvSpPr txBox="1"/>
          <p:nvPr/>
        </p:nvSpPr>
        <p:spPr>
          <a:xfrm>
            <a:off x="0" y="6490251"/>
            <a:ext cx="4385107" cy="369332"/>
          </a:xfrm>
          <a:prstGeom prst="rect">
            <a:avLst/>
          </a:prstGeom>
          <a:noFill/>
        </p:spPr>
        <p:txBody>
          <a:bodyPr wrap="square" rtlCol="0">
            <a:spAutoFit/>
          </a:bodyPr>
          <a:lstStyle/>
          <a:p>
            <a:r>
              <a:rPr lang="en-US" dirty="0" smtClean="0"/>
              <a:t>Weinkam et al. </a:t>
            </a:r>
            <a:r>
              <a:rPr lang="en-US" i="1" dirty="0" smtClean="0"/>
              <a:t>in preparation</a:t>
            </a:r>
            <a:r>
              <a:rPr lang="en-US" dirty="0" smtClean="0"/>
              <a:t>.</a:t>
            </a:r>
            <a:endParaRPr lang="en-US" i="1" dirty="0" smtClean="0"/>
          </a:p>
        </p:txBody>
      </p:sp>
      <p:sp>
        <p:nvSpPr>
          <p:cNvPr id="11" name="TextBox 10"/>
          <p:cNvSpPr txBox="1"/>
          <p:nvPr/>
        </p:nvSpPr>
        <p:spPr>
          <a:xfrm>
            <a:off x="614486" y="1195912"/>
            <a:ext cx="8028615" cy="4154983"/>
          </a:xfrm>
          <a:prstGeom prst="rect">
            <a:avLst/>
          </a:prstGeom>
          <a:solidFill>
            <a:schemeClr val="bg1"/>
          </a:solidFill>
          <a:ln>
            <a:solidFill>
              <a:srgbClr val="FFFFFF"/>
            </a:solidFill>
          </a:ln>
        </p:spPr>
        <p:txBody>
          <a:bodyPr wrap="square" rtlCol="0">
            <a:spAutoFit/>
          </a:bodyPr>
          <a:lstStyle/>
          <a:p>
            <a:r>
              <a:rPr lang="en-US" sz="2400" dirty="0" smtClean="0"/>
              <a:t>1) Structural states are not easily differentiable by SAXS profiles</a:t>
            </a:r>
          </a:p>
          <a:p>
            <a:endParaRPr lang="en-US" sz="2400" dirty="0" smtClean="0"/>
          </a:p>
          <a:p>
            <a:r>
              <a:rPr lang="en-US" sz="2400" dirty="0" smtClean="0"/>
              <a:t>2) Conformational sampling errors</a:t>
            </a:r>
          </a:p>
          <a:p>
            <a:endParaRPr lang="en-US" sz="2400" dirty="0" smtClean="0"/>
          </a:p>
          <a:p>
            <a:r>
              <a:rPr lang="en-US" sz="2400" dirty="0" smtClean="0"/>
              <a:t>     - all relevant states not sampled</a:t>
            </a:r>
          </a:p>
          <a:p>
            <a:endParaRPr lang="en-US" sz="2400" dirty="0" smtClean="0"/>
          </a:p>
          <a:p>
            <a:r>
              <a:rPr lang="en-US" sz="2400" dirty="0" smtClean="0"/>
              <a:t>     - not all components of the system accounted for</a:t>
            </a:r>
          </a:p>
          <a:p>
            <a:endParaRPr lang="en-US" sz="2400" dirty="0" smtClean="0"/>
          </a:p>
          <a:p>
            <a:r>
              <a:rPr lang="en-US" sz="2400" dirty="0" smtClean="0"/>
              <a:t>     - overfitting due to fitting random noise in the data</a:t>
            </a:r>
          </a:p>
          <a:p>
            <a:endParaRPr lang="en-US" sz="2400" dirty="0" smtClean="0"/>
          </a:p>
          <a:p>
            <a:r>
              <a:rPr lang="en-US" sz="2400" dirty="0" smtClean="0"/>
              <a:t>3) Incorrect number of states used to fit the SAXS profile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4660" y="-49316"/>
            <a:ext cx="9119340" cy="646331"/>
          </a:xfrm>
          <a:prstGeom prst="rect">
            <a:avLst/>
          </a:prstGeom>
          <a:noFill/>
        </p:spPr>
        <p:txBody>
          <a:bodyPr wrap="square" rtlCol="0">
            <a:spAutoFit/>
          </a:bodyPr>
          <a:lstStyle/>
          <a:p>
            <a:pPr algn="ctr"/>
            <a:r>
              <a:rPr lang="en-US" sz="3600" u="sng" dirty="0" smtClean="0"/>
              <a:t>Ensemble Enumeration for DNA </a:t>
            </a:r>
            <a:r>
              <a:rPr lang="en-US" sz="3600" u="sng" dirty="0" err="1" smtClean="0"/>
              <a:t>Ligase</a:t>
            </a:r>
            <a:endParaRPr lang="en-US" sz="3600" u="sng" dirty="0" smtClean="0"/>
          </a:p>
        </p:txBody>
      </p:sp>
      <p:sp>
        <p:nvSpPr>
          <p:cNvPr id="36" name="TextBox 35"/>
          <p:cNvSpPr txBox="1"/>
          <p:nvPr/>
        </p:nvSpPr>
        <p:spPr>
          <a:xfrm>
            <a:off x="0" y="6490251"/>
            <a:ext cx="4385107" cy="369332"/>
          </a:xfrm>
          <a:prstGeom prst="rect">
            <a:avLst/>
          </a:prstGeom>
          <a:noFill/>
        </p:spPr>
        <p:txBody>
          <a:bodyPr wrap="square" rtlCol="0">
            <a:spAutoFit/>
          </a:bodyPr>
          <a:lstStyle/>
          <a:p>
            <a:r>
              <a:rPr lang="en-US" dirty="0" smtClean="0"/>
              <a:t>Weinkam et al. </a:t>
            </a:r>
            <a:r>
              <a:rPr lang="en-US" i="1" dirty="0" smtClean="0"/>
              <a:t>in preparation</a:t>
            </a:r>
            <a:r>
              <a:rPr lang="en-US" dirty="0" smtClean="0"/>
              <a:t>.</a:t>
            </a:r>
            <a:endParaRPr lang="en-US" i="1" dirty="0" smtClean="0"/>
          </a:p>
        </p:txBody>
      </p:sp>
      <p:pic>
        <p:nvPicPr>
          <p:cNvPr id="19" name="Picture 18"/>
          <p:cNvPicPr>
            <a:picLocks noChangeAspect="1"/>
          </p:cNvPicPr>
          <p:nvPr/>
        </p:nvPicPr>
        <p:blipFill>
          <a:blip r:embed="rId3"/>
          <a:stretch>
            <a:fillRect/>
          </a:stretch>
        </p:blipFill>
        <p:spPr>
          <a:xfrm>
            <a:off x="356477" y="863029"/>
            <a:ext cx="8582541" cy="5224155"/>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24660" y="-49316"/>
            <a:ext cx="9119340" cy="646331"/>
          </a:xfrm>
          <a:prstGeom prst="rect">
            <a:avLst/>
          </a:prstGeom>
          <a:noFill/>
        </p:spPr>
        <p:txBody>
          <a:bodyPr wrap="square" rtlCol="0">
            <a:spAutoFit/>
          </a:bodyPr>
          <a:lstStyle/>
          <a:p>
            <a:pPr algn="ctr"/>
            <a:r>
              <a:rPr lang="en-US" sz="3600" u="sng" dirty="0" smtClean="0">
                <a:solidFill>
                  <a:schemeClr val="bg1"/>
                </a:solidFill>
              </a:rPr>
              <a:t>Ensemble Enumeration for DNA </a:t>
            </a:r>
            <a:r>
              <a:rPr lang="en-US" sz="3600" u="sng" dirty="0" err="1" smtClean="0">
                <a:solidFill>
                  <a:schemeClr val="bg1"/>
                </a:solidFill>
              </a:rPr>
              <a:t>Ligase</a:t>
            </a:r>
            <a:endParaRPr lang="en-US" sz="3600" u="sng" dirty="0" smtClean="0">
              <a:solidFill>
                <a:schemeClr val="bg1"/>
              </a:solidFill>
            </a:endParaRPr>
          </a:p>
        </p:txBody>
      </p:sp>
      <p:pic>
        <p:nvPicPr>
          <p:cNvPr id="5" name="pp2_1.mov">
            <a:hlinkClick r:id="" action="ppaction://media"/>
          </p:cNvPr>
          <p:cNvPicPr/>
          <p:nvPr>
            <a:videoFile r:link="rId1"/>
          </p:nvPr>
        </p:nvPicPr>
        <p:blipFill>
          <a:blip r:embed="rId8"/>
          <a:stretch>
            <a:fillRect/>
          </a:stretch>
        </p:blipFill>
        <p:spPr>
          <a:xfrm>
            <a:off x="1085013" y="1177222"/>
            <a:ext cx="3464640" cy="1977329"/>
          </a:xfrm>
          <a:prstGeom prst="rect">
            <a:avLst/>
          </a:prstGeom>
        </p:spPr>
      </p:pic>
      <p:pic>
        <p:nvPicPr>
          <p:cNvPr id="6" name="pp2_2.mov">
            <a:hlinkClick r:id="" action="ppaction://media"/>
          </p:cNvPr>
          <p:cNvPicPr/>
          <p:nvPr>
            <a:videoFile r:link="rId2"/>
          </p:nvPr>
        </p:nvPicPr>
        <p:blipFill>
          <a:blip r:embed="rId9"/>
          <a:stretch>
            <a:fillRect/>
          </a:stretch>
        </p:blipFill>
        <p:spPr>
          <a:xfrm>
            <a:off x="4549653" y="978287"/>
            <a:ext cx="3813211" cy="2176264"/>
          </a:xfrm>
          <a:prstGeom prst="rect">
            <a:avLst/>
          </a:prstGeom>
        </p:spPr>
      </p:pic>
      <p:sp>
        <p:nvSpPr>
          <p:cNvPr id="7" name="TextBox 6"/>
          <p:cNvSpPr txBox="1">
            <a:spLocks noChangeArrowheads="1"/>
          </p:cNvSpPr>
          <p:nvPr/>
        </p:nvSpPr>
        <p:spPr bwMode="auto">
          <a:xfrm>
            <a:off x="325795" y="741245"/>
            <a:ext cx="5062143" cy="46166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2400" dirty="0" smtClean="0">
                <a:solidFill>
                  <a:srgbClr val="FFFFFF"/>
                </a:solidFill>
                <a:latin typeface="Calibri" charset="0"/>
                <a:cs typeface="Calibri" charset="0"/>
              </a:rPr>
              <a:t>Structures from two state fit (</a:t>
            </a:r>
            <a:r>
              <a:rPr lang="en-US" sz="2400" dirty="0" err="1" smtClean="0">
                <a:solidFill>
                  <a:srgbClr val="FFFFFF"/>
                </a:solidFill>
                <a:latin typeface="Calibri" charset="0"/>
                <a:cs typeface="Calibri" charset="0"/>
              </a:rPr>
              <a:t>𝑥</a:t>
            </a:r>
            <a:r>
              <a:rPr lang="en-US" sz="2400" dirty="0" smtClean="0">
                <a:solidFill>
                  <a:srgbClr val="FFFFFF"/>
                </a:solidFill>
                <a:latin typeface="Calibri" charset="0"/>
                <a:cs typeface="Calibri" charset="0"/>
              </a:rPr>
              <a:t> = 2.1):</a:t>
            </a:r>
            <a:endParaRPr lang="en-US" sz="2400" dirty="0">
              <a:solidFill>
                <a:srgbClr val="FFFFFF"/>
              </a:solidFill>
              <a:latin typeface="Calibri" charset="0"/>
              <a:cs typeface="Calibri" charset="0"/>
            </a:endParaRPr>
          </a:p>
        </p:txBody>
      </p:sp>
      <p:pic>
        <p:nvPicPr>
          <p:cNvPr id="8" name="pp3_1.mov">
            <a:hlinkClick r:id="" action="ppaction://media"/>
          </p:cNvPr>
          <p:cNvPicPr/>
          <p:nvPr>
            <a:videoFile r:link="rId3"/>
          </p:nvPr>
        </p:nvPicPr>
        <p:blipFill>
          <a:blip r:embed="rId10"/>
          <a:stretch>
            <a:fillRect/>
          </a:stretch>
        </p:blipFill>
        <p:spPr>
          <a:xfrm>
            <a:off x="-789187" y="4173167"/>
            <a:ext cx="3748400" cy="2139276"/>
          </a:xfrm>
          <a:prstGeom prst="rect">
            <a:avLst/>
          </a:prstGeom>
        </p:spPr>
      </p:pic>
      <p:pic>
        <p:nvPicPr>
          <p:cNvPr id="9" name="pp3_2.mov">
            <a:hlinkClick r:id="" action="ppaction://media"/>
          </p:cNvPr>
          <p:cNvPicPr/>
          <p:nvPr>
            <a:videoFile r:link="rId4"/>
          </p:nvPr>
        </p:nvPicPr>
        <p:blipFill>
          <a:blip r:embed="rId11"/>
          <a:stretch>
            <a:fillRect/>
          </a:stretch>
        </p:blipFill>
        <p:spPr>
          <a:xfrm>
            <a:off x="2122910" y="3977573"/>
            <a:ext cx="4091116" cy="2334870"/>
          </a:xfrm>
          <a:prstGeom prst="rect">
            <a:avLst/>
          </a:prstGeom>
        </p:spPr>
      </p:pic>
      <p:pic>
        <p:nvPicPr>
          <p:cNvPr id="10" name="pp3_3.mov">
            <a:hlinkClick r:id="" action="ppaction://media"/>
          </p:cNvPr>
          <p:cNvPicPr/>
          <p:nvPr>
            <a:videoFile r:link="rId5"/>
          </p:nvPr>
        </p:nvPicPr>
        <p:blipFill>
          <a:blip r:embed="rId12"/>
          <a:stretch>
            <a:fillRect/>
          </a:stretch>
        </p:blipFill>
        <p:spPr>
          <a:xfrm>
            <a:off x="5387938" y="3977573"/>
            <a:ext cx="4161089" cy="2374805"/>
          </a:xfrm>
          <a:prstGeom prst="rect">
            <a:avLst/>
          </a:prstGeom>
        </p:spPr>
      </p:pic>
      <p:sp>
        <p:nvSpPr>
          <p:cNvPr id="11" name="TextBox 10"/>
          <p:cNvSpPr txBox="1">
            <a:spLocks noChangeArrowheads="1"/>
          </p:cNvSpPr>
          <p:nvPr/>
        </p:nvSpPr>
        <p:spPr bwMode="auto">
          <a:xfrm>
            <a:off x="325795" y="3711502"/>
            <a:ext cx="5641771" cy="46166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2400" dirty="0" smtClean="0">
                <a:solidFill>
                  <a:srgbClr val="FFFFFF"/>
                </a:solidFill>
                <a:latin typeface="Calibri" charset="0"/>
                <a:cs typeface="Calibri" charset="0"/>
              </a:rPr>
              <a:t>Structures from three state fit (</a:t>
            </a:r>
            <a:r>
              <a:rPr lang="en-US" sz="2400" dirty="0" err="1" smtClean="0">
                <a:solidFill>
                  <a:srgbClr val="FFFFFF"/>
                </a:solidFill>
                <a:latin typeface="Calibri" charset="0"/>
                <a:cs typeface="Calibri" charset="0"/>
              </a:rPr>
              <a:t>𝑥</a:t>
            </a:r>
            <a:r>
              <a:rPr lang="en-US" sz="2400" dirty="0" smtClean="0">
                <a:solidFill>
                  <a:srgbClr val="FFFFFF"/>
                </a:solidFill>
                <a:latin typeface="Calibri" charset="0"/>
                <a:cs typeface="Calibri" charset="0"/>
              </a:rPr>
              <a:t> = 1.9):</a:t>
            </a:r>
            <a:endParaRPr lang="en-US" sz="2400" dirty="0">
              <a:solidFill>
                <a:srgbClr val="FFFFFF"/>
              </a:solidFill>
              <a:latin typeface="Calibri" charset="0"/>
              <a:cs typeface="Calibri" charset="0"/>
            </a:endParaRPr>
          </a:p>
        </p:txBody>
      </p:sp>
      <p:sp>
        <p:nvSpPr>
          <p:cNvPr id="12" name="TextBox 11"/>
          <p:cNvSpPr txBox="1">
            <a:spLocks noChangeArrowheads="1"/>
          </p:cNvSpPr>
          <p:nvPr/>
        </p:nvSpPr>
        <p:spPr bwMode="auto">
          <a:xfrm>
            <a:off x="2122910" y="3117563"/>
            <a:ext cx="1439871" cy="46166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2400" dirty="0" smtClean="0">
                <a:solidFill>
                  <a:srgbClr val="FFFFFF"/>
                </a:solidFill>
                <a:latin typeface="Calibri" charset="0"/>
                <a:cs typeface="Calibri" charset="0"/>
              </a:rPr>
              <a:t>69 ± 5 %</a:t>
            </a:r>
            <a:endParaRPr lang="en-US" sz="2400" dirty="0">
              <a:solidFill>
                <a:srgbClr val="FFFFFF"/>
              </a:solidFill>
              <a:latin typeface="Calibri" charset="0"/>
              <a:cs typeface="Calibri" charset="0"/>
            </a:endParaRPr>
          </a:p>
        </p:txBody>
      </p:sp>
      <p:sp>
        <p:nvSpPr>
          <p:cNvPr id="13" name="TextBox 12"/>
          <p:cNvSpPr txBox="1">
            <a:spLocks noChangeArrowheads="1"/>
          </p:cNvSpPr>
          <p:nvPr/>
        </p:nvSpPr>
        <p:spPr bwMode="auto">
          <a:xfrm>
            <a:off x="5728119" y="3117563"/>
            <a:ext cx="1439871" cy="46166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2400" dirty="0" smtClean="0">
                <a:solidFill>
                  <a:srgbClr val="FFFFFF"/>
                </a:solidFill>
                <a:latin typeface="Calibri" charset="0"/>
                <a:cs typeface="Calibri" charset="0"/>
              </a:rPr>
              <a:t>31 ± 5 %</a:t>
            </a:r>
            <a:endParaRPr lang="en-US" sz="2400" dirty="0">
              <a:solidFill>
                <a:srgbClr val="FFFFFF"/>
              </a:solidFill>
              <a:latin typeface="Calibri" charset="0"/>
              <a:cs typeface="Calibri" charset="0"/>
            </a:endParaRPr>
          </a:p>
        </p:txBody>
      </p:sp>
      <p:sp>
        <p:nvSpPr>
          <p:cNvPr id="14" name="TextBox 13"/>
          <p:cNvSpPr txBox="1">
            <a:spLocks noChangeArrowheads="1"/>
          </p:cNvSpPr>
          <p:nvPr/>
        </p:nvSpPr>
        <p:spPr bwMode="auto">
          <a:xfrm>
            <a:off x="6694646" y="6312443"/>
            <a:ext cx="1439871" cy="46166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2400" dirty="0" smtClean="0">
                <a:solidFill>
                  <a:srgbClr val="FFFFFF"/>
                </a:solidFill>
                <a:latin typeface="Calibri" charset="0"/>
                <a:cs typeface="Calibri" charset="0"/>
              </a:rPr>
              <a:t>18 ± 5 %</a:t>
            </a:r>
            <a:endParaRPr lang="en-US" sz="2400" dirty="0">
              <a:solidFill>
                <a:srgbClr val="FFFFFF"/>
              </a:solidFill>
              <a:latin typeface="Calibri" charset="0"/>
              <a:cs typeface="Calibri" charset="0"/>
            </a:endParaRPr>
          </a:p>
        </p:txBody>
      </p:sp>
      <p:sp>
        <p:nvSpPr>
          <p:cNvPr id="15" name="TextBox 14"/>
          <p:cNvSpPr txBox="1">
            <a:spLocks noChangeArrowheads="1"/>
          </p:cNvSpPr>
          <p:nvPr/>
        </p:nvSpPr>
        <p:spPr bwMode="auto">
          <a:xfrm>
            <a:off x="3426416" y="6312443"/>
            <a:ext cx="1439871" cy="46166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2400" dirty="0" smtClean="0">
                <a:solidFill>
                  <a:srgbClr val="FFFFFF"/>
                </a:solidFill>
                <a:latin typeface="Calibri" charset="0"/>
                <a:cs typeface="Calibri" charset="0"/>
              </a:rPr>
              <a:t>23 ± 7 %</a:t>
            </a:r>
            <a:endParaRPr lang="en-US" sz="2400" dirty="0">
              <a:solidFill>
                <a:srgbClr val="FFFFFF"/>
              </a:solidFill>
              <a:latin typeface="Calibri" charset="0"/>
              <a:cs typeface="Calibri" charset="0"/>
            </a:endParaRPr>
          </a:p>
        </p:txBody>
      </p:sp>
      <p:sp>
        <p:nvSpPr>
          <p:cNvPr id="16" name="TextBox 15"/>
          <p:cNvSpPr txBox="1">
            <a:spLocks noChangeArrowheads="1"/>
          </p:cNvSpPr>
          <p:nvPr/>
        </p:nvSpPr>
        <p:spPr bwMode="auto">
          <a:xfrm>
            <a:off x="412105" y="6312443"/>
            <a:ext cx="1439871" cy="46166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2400" dirty="0" smtClean="0">
                <a:solidFill>
                  <a:srgbClr val="FFFFFF"/>
                </a:solidFill>
                <a:latin typeface="Calibri" charset="0"/>
                <a:cs typeface="Calibri" charset="0"/>
              </a:rPr>
              <a:t>59 ± 7 %</a:t>
            </a:r>
            <a:endParaRPr lang="en-US" sz="2400" dirty="0">
              <a:solidFill>
                <a:srgbClr val="FFFFFF"/>
              </a:solidFill>
              <a:latin typeface="Calibri" charset="0"/>
              <a:cs typeface="Calibri"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0" fill="hold"/>
                                        <p:tgtEl>
                                          <p:spTgt spid="6"/>
                                        </p:tgtEl>
                                      </p:cBhvr>
                                    </p:cmd>
                                  </p:childTnLst>
                                </p:cTn>
                              </p:par>
                              <p:par>
                                <p:cTn id="7" presetID="1" presetClass="mediacall" presetSubtype="0" fill="hold" nodeType="withEffect">
                                  <p:stCondLst>
                                    <p:cond delay="0"/>
                                  </p:stCondLst>
                                  <p:childTnLst>
                                    <p:cmd type="call" cmd="playFrom(0.0)">
                                      <p:cBhvr>
                                        <p:cTn id="8" dur="1240" fill="hold"/>
                                        <p:tgtEl>
                                          <p:spTgt spid="9"/>
                                        </p:tgtEl>
                                      </p:cBhvr>
                                    </p:cmd>
                                  </p:childTnLst>
                                </p:cTn>
                              </p:par>
                              <p:par>
                                <p:cTn id="9" presetID="1" presetClass="mediacall" presetSubtype="0" fill="hold" nodeType="withEffect">
                                  <p:stCondLst>
                                    <p:cond delay="0"/>
                                  </p:stCondLst>
                                  <p:childTnLst>
                                    <p:cmd type="call" cmd="playFrom(0.0)">
                                      <p:cBhvr>
                                        <p:cTn id="10" dur="76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repeatCount="indefinite" fill="remove" display="0">
                  <p:stCondLst>
                    <p:cond delay="indefinite"/>
                  </p:stCondLst>
                  <p:endCondLst>
                    <p:cond evt="onNext" delay="0">
                      <p:tgtEl>
                        <p:sldTgt/>
                      </p:tgtEl>
                    </p:cond>
                    <p:cond evt="onPrev" delay="0">
                      <p:tgtEl>
                        <p:sldTgt/>
                      </p:tgtEl>
                    </p:cond>
                  </p:end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8"/>
                                        </p:tgtEl>
                                      </p:cBhvr>
                                    </p:cmd>
                                  </p:childTnLst>
                                </p:cTn>
                              </p:par>
                            </p:childTnLst>
                          </p:cTn>
                        </p:par>
                      </p:childTnLst>
                    </p:cTn>
                  </p:par>
                </p:childTnLst>
              </p:cTn>
              <p:nextCondLst>
                <p:cond evt="onClick" delay="0">
                  <p:tgtEl>
                    <p:spTgt spid="8"/>
                  </p:tgtEl>
                </p:cond>
              </p:nextCondLst>
            </p:seq>
            <p:video>
              <p:cMediaNode>
                <p:cTn id="22" fill="hold" display="0">
                  <p:stCondLst>
                    <p:cond delay="indefinite"/>
                  </p:stCondLst>
                  <p:endCondLst>
                    <p:cond evt="onNext" delay="0">
                      <p:tgtEl>
                        <p:sldTgt/>
                      </p:tgtEl>
                    </p:cond>
                    <p:cond evt="onPrev" delay="0">
                      <p:tgtEl>
                        <p:sldTgt/>
                      </p:tgtEl>
                    </p:cond>
                  </p:endCondLst>
                </p:cTn>
                <p:tgtEl>
                  <p:spTgt spid="8"/>
                </p:tgtEl>
              </p:cMediaNode>
            </p:video>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5"/>
                                        </p:tgtEl>
                                      </p:cBhvr>
                                    </p:cmd>
                                  </p:childTnLst>
                                </p:cTn>
                              </p:par>
                            </p:childTnLst>
                          </p:cTn>
                        </p:par>
                      </p:childTnLst>
                    </p:cTn>
                  </p:par>
                </p:childTnLst>
              </p:cTn>
              <p:nextCondLst>
                <p:cond evt="onClick" delay="0">
                  <p:tgtEl>
                    <p:spTgt spid="5"/>
                  </p:tgtEl>
                </p:cond>
              </p:nextCondLst>
            </p:seq>
            <p:video>
              <p:cMediaNode>
                <p:cTn id="28" repeatCount="indefinite" fill="remove" display="0">
                  <p:stCondLst>
                    <p:cond delay="indefinite"/>
                  </p:stCondLst>
                  <p:endCondLst>
                    <p:cond evt="onNext" delay="0">
                      <p:tgtEl>
                        <p:sldTgt/>
                      </p:tgtEl>
                    </p:cond>
                    <p:cond evt="onPrev" delay="0">
                      <p:tgtEl>
                        <p:sldTgt/>
                      </p:tgtEl>
                    </p:cond>
                  </p:endCondLst>
                </p:cTn>
                <p:tgtEl>
                  <p:spTgt spid="5"/>
                </p:tgtEl>
              </p:cMediaNode>
            </p:video>
            <p:video>
              <p:cMediaNode>
                <p:cTn id="29" repeatCount="indefinite" fill="remove" display="0">
                  <p:stCondLst>
                    <p:cond delay="indefinite"/>
                  </p:stCondLst>
                  <p:endCondLst>
                    <p:cond evt="onNext" delay="0">
                      <p:tgtEl>
                        <p:sldTgt/>
                      </p:tgtEl>
                    </p:cond>
                    <p:cond evt="onPrev" delay="0">
                      <p:tgtEl>
                        <p:sldTgt/>
                      </p:tgtEl>
                    </p:cond>
                  </p:endCondLst>
                </p:cTn>
                <p:tgtEl>
                  <p:spTgt spid="9"/>
                </p:tgtEl>
              </p:cMediaNode>
            </p:video>
            <p:seq concurrent="1" nextAc="seek">
              <p:cTn id="30" restart="whenNotActive" fill="hold" evtFilter="cancelBubble" nodeType="interactiveSeq">
                <p:stCondLst>
                  <p:cond evt="onClick" delay="0">
                    <p:tgtEl>
                      <p:spTgt spid="9"/>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9"/>
                                        </p:tgtEl>
                                      </p:cBhvr>
                                    </p:cmd>
                                  </p:childTnLst>
                                </p:cTn>
                              </p:par>
                            </p:childTnLst>
                          </p:cTn>
                        </p:par>
                      </p:childTnLst>
                    </p:cTn>
                  </p:par>
                </p:childTnLst>
              </p:cTn>
              <p:nextCondLst>
                <p:cond evt="onClick" delay="0">
                  <p:tgtEl>
                    <p:spTgt spid="9"/>
                  </p:tgtEl>
                </p:cond>
              </p:nextCondLst>
            </p:seq>
            <p:video>
              <p:cMediaNode>
                <p:cTn id="35" repeatCount="indefinite" fill="remove" display="0">
                  <p:stCondLst>
                    <p:cond delay="indefinite"/>
                  </p:stCondLst>
                  <p:endCondLst>
                    <p:cond evt="onNext" delay="0">
                      <p:tgtEl>
                        <p:sldTgt/>
                      </p:tgtEl>
                    </p:cond>
                    <p:cond evt="onPrev" delay="0">
                      <p:tgtEl>
                        <p:sldTgt/>
                      </p:tgtEl>
                    </p:cond>
                  </p:endCondLst>
                </p:cTn>
                <p:tgtEl>
                  <p:spTgt spid="10"/>
                </p:tgtEl>
              </p:cMediaNode>
            </p:video>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4660" y="-49316"/>
            <a:ext cx="9119340" cy="646331"/>
          </a:xfrm>
          <a:prstGeom prst="rect">
            <a:avLst/>
          </a:prstGeom>
          <a:noFill/>
        </p:spPr>
        <p:txBody>
          <a:bodyPr wrap="square" rtlCol="0">
            <a:spAutoFit/>
          </a:bodyPr>
          <a:lstStyle/>
          <a:p>
            <a:pPr algn="ctr"/>
            <a:r>
              <a:rPr lang="en-US" sz="3600" u="sng" dirty="0" smtClean="0"/>
              <a:t>Ensemble Enumeration for </a:t>
            </a:r>
            <a:r>
              <a:rPr lang="en-US" sz="3600" u="sng" dirty="0" err="1" smtClean="0"/>
              <a:t>Ubiquitin</a:t>
            </a:r>
            <a:r>
              <a:rPr lang="en-US" sz="3600" u="sng" dirty="0" smtClean="0"/>
              <a:t> </a:t>
            </a:r>
            <a:r>
              <a:rPr lang="en-US" sz="3600" u="sng" dirty="0" err="1" smtClean="0"/>
              <a:t>Ligase</a:t>
            </a:r>
            <a:endParaRPr lang="en-US" sz="3600" u="sng" dirty="0" smtClean="0"/>
          </a:p>
        </p:txBody>
      </p:sp>
      <p:sp>
        <p:nvSpPr>
          <p:cNvPr id="36" name="TextBox 35"/>
          <p:cNvSpPr txBox="1"/>
          <p:nvPr/>
        </p:nvSpPr>
        <p:spPr>
          <a:xfrm>
            <a:off x="0" y="6490251"/>
            <a:ext cx="4385107" cy="369332"/>
          </a:xfrm>
          <a:prstGeom prst="rect">
            <a:avLst/>
          </a:prstGeom>
          <a:noFill/>
        </p:spPr>
        <p:txBody>
          <a:bodyPr wrap="square" rtlCol="0">
            <a:spAutoFit/>
          </a:bodyPr>
          <a:lstStyle/>
          <a:p>
            <a:r>
              <a:rPr lang="en-US" dirty="0" smtClean="0"/>
              <a:t>Weinkam et al. </a:t>
            </a:r>
            <a:r>
              <a:rPr lang="en-US" i="1" dirty="0" smtClean="0"/>
              <a:t>in preparation</a:t>
            </a:r>
            <a:r>
              <a:rPr lang="en-US" dirty="0" smtClean="0"/>
              <a:t>.</a:t>
            </a:r>
            <a:endParaRPr lang="en-US" i="1" dirty="0" smtClean="0"/>
          </a:p>
        </p:txBody>
      </p:sp>
      <p:pic>
        <p:nvPicPr>
          <p:cNvPr id="5" name="Picture 4"/>
          <p:cNvPicPr>
            <a:picLocks noChangeAspect="1"/>
          </p:cNvPicPr>
          <p:nvPr/>
        </p:nvPicPr>
        <p:blipFill>
          <a:blip r:embed="rId3"/>
          <a:stretch>
            <a:fillRect/>
          </a:stretch>
        </p:blipFill>
        <p:spPr>
          <a:xfrm>
            <a:off x="425450" y="1079500"/>
            <a:ext cx="8293100" cy="46990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716581" y="0"/>
            <a:ext cx="7811060" cy="646331"/>
          </a:xfrm>
          <a:prstGeom prst="rect">
            <a:avLst/>
          </a:prstGeom>
          <a:noFill/>
        </p:spPr>
        <p:txBody>
          <a:bodyPr wrap="square" rtlCol="0">
            <a:spAutoFit/>
          </a:bodyPr>
          <a:lstStyle/>
          <a:p>
            <a:pPr algn="ctr"/>
            <a:r>
              <a:rPr lang="en-US" sz="3600" u="sng" dirty="0" smtClean="0"/>
              <a:t>Outline</a:t>
            </a:r>
            <a:endParaRPr lang="en-US" sz="3600" u="sng" dirty="0"/>
          </a:p>
        </p:txBody>
      </p:sp>
      <p:sp>
        <p:nvSpPr>
          <p:cNvPr id="5" name="TextBox 4"/>
          <p:cNvSpPr txBox="1"/>
          <p:nvPr/>
        </p:nvSpPr>
        <p:spPr>
          <a:xfrm>
            <a:off x="61650" y="1268116"/>
            <a:ext cx="9017000" cy="4832093"/>
          </a:xfrm>
          <a:prstGeom prst="rect">
            <a:avLst/>
          </a:prstGeom>
          <a:noFill/>
        </p:spPr>
        <p:txBody>
          <a:bodyPr wrap="square" rtlCol="0">
            <a:spAutoFit/>
          </a:bodyPr>
          <a:lstStyle/>
          <a:p>
            <a:r>
              <a:rPr lang="en-US" sz="2800" dirty="0" smtClean="0"/>
              <a:t>- Background and Integrative Modeling Platform (IMP)</a:t>
            </a:r>
          </a:p>
          <a:p>
            <a:pPr>
              <a:buFontTx/>
              <a:buChar char="-"/>
            </a:pPr>
            <a:endParaRPr lang="en-US" sz="2800" dirty="0" smtClean="0"/>
          </a:p>
          <a:p>
            <a:pPr>
              <a:buFontTx/>
              <a:buChar char="-"/>
            </a:pPr>
            <a:endParaRPr lang="en-US" sz="2800" dirty="0" smtClean="0"/>
          </a:p>
          <a:p>
            <a:pPr>
              <a:buFontTx/>
              <a:buChar char="-"/>
            </a:pPr>
            <a:r>
              <a:rPr lang="en-US" sz="2800" dirty="0" smtClean="0"/>
              <a:t> </a:t>
            </a:r>
            <a:r>
              <a:rPr lang="en-US" sz="2800" dirty="0" err="1" smtClean="0"/>
              <a:t>AllosMod-FoXS</a:t>
            </a:r>
            <a:r>
              <a:rPr lang="en-US" sz="2800" dirty="0" smtClean="0"/>
              <a:t> for interpreting SAXS profiles: </a:t>
            </a:r>
          </a:p>
          <a:p>
            <a:endParaRPr lang="en-US" sz="2800" dirty="0" smtClean="0"/>
          </a:p>
          <a:p>
            <a:r>
              <a:rPr lang="en-US" sz="2800" dirty="0" smtClean="0"/>
              <a:t>   structure -&gt; SAXS profile -&gt; ensemble enumeration -&gt;</a:t>
            </a:r>
          </a:p>
          <a:p>
            <a:r>
              <a:rPr lang="en-US" sz="2800" dirty="0" smtClean="0"/>
              <a:t>   -&gt; cluster analysis</a:t>
            </a:r>
          </a:p>
          <a:p>
            <a:endParaRPr lang="en-US" sz="2800" dirty="0" smtClean="0"/>
          </a:p>
          <a:p>
            <a:endParaRPr lang="en-US" sz="2800" dirty="0" smtClean="0"/>
          </a:p>
          <a:p>
            <a:pPr>
              <a:buFontTx/>
              <a:buChar char="-"/>
            </a:pPr>
            <a:r>
              <a:rPr lang="en-US" sz="2800" dirty="0" smtClean="0"/>
              <a:t> Mapping allosteric states and mechanisms</a:t>
            </a:r>
          </a:p>
          <a:p>
            <a:endParaRPr lang="en-US" sz="2800"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extBox 6"/>
          <p:cNvSpPr txBox="1"/>
          <p:nvPr/>
        </p:nvSpPr>
        <p:spPr>
          <a:xfrm>
            <a:off x="199683" y="49316"/>
            <a:ext cx="8727974" cy="646331"/>
          </a:xfrm>
          <a:prstGeom prst="rect">
            <a:avLst/>
          </a:prstGeom>
          <a:noFill/>
        </p:spPr>
        <p:txBody>
          <a:bodyPr wrap="square" rtlCol="0">
            <a:spAutoFit/>
          </a:bodyPr>
          <a:lstStyle/>
          <a:p>
            <a:pPr algn="ctr"/>
            <a:r>
              <a:rPr lang="en-US" sz="3600" u="sng" dirty="0" smtClean="0"/>
              <a:t>Conclusions</a:t>
            </a:r>
            <a:endParaRPr lang="en-US" sz="3600" u="sng" baseline="-25000" dirty="0" smtClean="0"/>
          </a:p>
        </p:txBody>
      </p:sp>
      <p:sp>
        <p:nvSpPr>
          <p:cNvPr id="8" name="TextBox 7"/>
          <p:cNvSpPr txBox="1"/>
          <p:nvPr/>
        </p:nvSpPr>
        <p:spPr>
          <a:xfrm>
            <a:off x="199683" y="986319"/>
            <a:ext cx="8540851" cy="5693867"/>
          </a:xfrm>
          <a:prstGeom prst="rect">
            <a:avLst/>
          </a:prstGeom>
          <a:noFill/>
        </p:spPr>
        <p:txBody>
          <a:bodyPr wrap="square" rtlCol="0">
            <a:spAutoFit/>
          </a:bodyPr>
          <a:lstStyle/>
          <a:p>
            <a:r>
              <a:rPr lang="en-US" sz="2800" dirty="0" smtClean="0"/>
              <a:t> - </a:t>
            </a:r>
            <a:r>
              <a:rPr lang="en-US" sz="2800" dirty="0" err="1" smtClean="0"/>
              <a:t>AllosMod-FoXS</a:t>
            </a:r>
            <a:r>
              <a:rPr lang="en-US" sz="2800" dirty="0" smtClean="0"/>
              <a:t> provides an intuitive user experience to </a:t>
            </a:r>
          </a:p>
          <a:p>
            <a:r>
              <a:rPr lang="en-US" sz="2800" dirty="0" smtClean="0"/>
              <a:t>   model macromolecular structure measured by a SAXS </a:t>
            </a:r>
          </a:p>
          <a:p>
            <a:r>
              <a:rPr lang="en-US" sz="2800" dirty="0" smtClean="0"/>
              <a:t>   profile, including:</a:t>
            </a:r>
          </a:p>
          <a:p>
            <a:endParaRPr lang="en-US" sz="2800" dirty="0" smtClean="0"/>
          </a:p>
          <a:p>
            <a:r>
              <a:rPr lang="en-US" sz="2800" dirty="0" smtClean="0"/>
              <a:t>   1) allostery, 2) HIS tags or missing loops, 3) glycosylation</a:t>
            </a:r>
          </a:p>
          <a:p>
            <a:endParaRPr lang="en-US" sz="2800" dirty="0" smtClean="0"/>
          </a:p>
          <a:p>
            <a:pPr>
              <a:buFontTx/>
              <a:buChar char="-"/>
            </a:pPr>
            <a:r>
              <a:rPr lang="en-US" sz="2800" dirty="0" smtClean="0"/>
              <a:t> Updates in the next few weeks to improve visualization </a:t>
            </a:r>
          </a:p>
          <a:p>
            <a:r>
              <a:rPr lang="en-US" sz="2800" dirty="0" smtClean="0"/>
              <a:t>   of the results</a:t>
            </a:r>
          </a:p>
          <a:p>
            <a:endParaRPr lang="en-US" sz="2800" dirty="0" smtClean="0"/>
          </a:p>
          <a:p>
            <a:pPr>
              <a:buFontTx/>
              <a:buChar char="-"/>
            </a:pPr>
            <a:r>
              <a:rPr lang="en-US" sz="2800" dirty="0" smtClean="0"/>
              <a:t> Integrate SAXS with other experimental approaches!</a:t>
            </a:r>
          </a:p>
          <a:p>
            <a:pPr>
              <a:buFontTx/>
              <a:buChar char="-"/>
            </a:pPr>
            <a:endParaRPr lang="en-US" sz="2800" dirty="0" smtClean="0"/>
          </a:p>
          <a:p>
            <a:pPr>
              <a:buFontTx/>
              <a:buChar char="-"/>
            </a:pPr>
            <a:r>
              <a:rPr lang="en-US" sz="2800" dirty="0" smtClean="0"/>
              <a:t> If you use our servers and have any questions or helpful </a:t>
            </a:r>
          </a:p>
          <a:p>
            <a:r>
              <a:rPr lang="en-US" sz="2800" dirty="0" smtClean="0"/>
              <a:t>   comments, please let us know!</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322746" y="52920"/>
            <a:ext cx="8607193" cy="646331"/>
          </a:xfrm>
          <a:prstGeom prst="rect">
            <a:avLst/>
          </a:prstGeom>
          <a:noFill/>
        </p:spPr>
        <p:txBody>
          <a:bodyPr wrap="square" rtlCol="0">
            <a:spAutoFit/>
          </a:bodyPr>
          <a:lstStyle/>
          <a:p>
            <a:pPr algn="ctr"/>
            <a:r>
              <a:rPr lang="en-US" sz="3600" u="sng" dirty="0" smtClean="0"/>
              <a:t>Acknowledgments</a:t>
            </a:r>
            <a:endParaRPr lang="en-US" sz="3600" u="sng" dirty="0"/>
          </a:p>
        </p:txBody>
      </p:sp>
      <p:sp>
        <p:nvSpPr>
          <p:cNvPr id="6" name="TextBox 5"/>
          <p:cNvSpPr txBox="1"/>
          <p:nvPr/>
        </p:nvSpPr>
        <p:spPr>
          <a:xfrm>
            <a:off x="322746" y="3945262"/>
            <a:ext cx="3050447" cy="2677656"/>
          </a:xfrm>
          <a:prstGeom prst="rect">
            <a:avLst/>
          </a:prstGeom>
          <a:noFill/>
        </p:spPr>
        <p:txBody>
          <a:bodyPr wrap="square" rtlCol="0">
            <a:spAutoFit/>
          </a:bodyPr>
          <a:lstStyle/>
          <a:p>
            <a:pPr>
              <a:buFontTx/>
              <a:buChar char="-"/>
            </a:pPr>
            <a:r>
              <a:rPr lang="en-US" sz="2400" dirty="0" smtClean="0"/>
              <a:t> Andrej Sali</a:t>
            </a:r>
          </a:p>
          <a:p>
            <a:pPr>
              <a:buFontTx/>
              <a:buChar char="-"/>
            </a:pPr>
            <a:r>
              <a:rPr lang="en-US" sz="2400" dirty="0" smtClean="0"/>
              <a:t> </a:t>
            </a:r>
            <a:r>
              <a:rPr lang="en-US" sz="2400" dirty="0" err="1" smtClean="0"/>
              <a:t>Jaume</a:t>
            </a:r>
            <a:r>
              <a:rPr lang="en-US" sz="2400" dirty="0" smtClean="0"/>
              <a:t> Pons</a:t>
            </a:r>
          </a:p>
          <a:p>
            <a:pPr>
              <a:buFontTx/>
              <a:buChar char="-"/>
            </a:pPr>
            <a:r>
              <a:rPr lang="en-US" sz="2400" dirty="0" smtClean="0"/>
              <a:t> Yao-Chi Chen</a:t>
            </a:r>
          </a:p>
          <a:p>
            <a:pPr>
              <a:buFontTx/>
              <a:buChar char="-"/>
            </a:pPr>
            <a:r>
              <a:rPr lang="en-US" sz="2400" dirty="0" smtClean="0"/>
              <a:t> Peter </a:t>
            </a:r>
            <a:r>
              <a:rPr lang="en-US" sz="2400" dirty="0" err="1" smtClean="0"/>
              <a:t>Cimermancic</a:t>
            </a:r>
            <a:endParaRPr lang="en-US" sz="2400" dirty="0" smtClean="0"/>
          </a:p>
          <a:p>
            <a:pPr>
              <a:buFontTx/>
              <a:buChar char="-"/>
            </a:pPr>
            <a:r>
              <a:rPr lang="en-US" sz="2400" dirty="0" smtClean="0"/>
              <a:t> </a:t>
            </a:r>
            <a:r>
              <a:rPr lang="en-US" sz="2400" dirty="0" err="1" smtClean="0"/>
              <a:t>Guangqiang</a:t>
            </a:r>
            <a:r>
              <a:rPr lang="en-US" sz="2400" dirty="0" smtClean="0"/>
              <a:t> Dong</a:t>
            </a:r>
          </a:p>
          <a:p>
            <a:pPr>
              <a:buFontTx/>
              <a:buChar char="-"/>
            </a:pPr>
            <a:r>
              <a:rPr lang="en-US" sz="2400" dirty="0" smtClean="0"/>
              <a:t> </a:t>
            </a:r>
            <a:r>
              <a:rPr lang="en-US" sz="2400" dirty="0" err="1" smtClean="0"/>
              <a:t>Miklos</a:t>
            </a:r>
            <a:r>
              <a:rPr lang="en-US" sz="2400" dirty="0" smtClean="0"/>
              <a:t> </a:t>
            </a:r>
            <a:r>
              <a:rPr lang="en-US" sz="2400" dirty="0" err="1" smtClean="0"/>
              <a:t>Guttman</a:t>
            </a:r>
            <a:endParaRPr lang="en-US" sz="2400" dirty="0" smtClean="0"/>
          </a:p>
          <a:p>
            <a:pPr>
              <a:buFontTx/>
              <a:buChar char="-"/>
            </a:pPr>
            <a:r>
              <a:rPr lang="en-US" sz="2400" dirty="0" smtClean="0"/>
              <a:t> Michal </a:t>
            </a:r>
            <a:r>
              <a:rPr lang="en-US" sz="2400" dirty="0" err="1" smtClean="0"/>
              <a:t>Hammel</a:t>
            </a:r>
            <a:endParaRPr lang="en-US" sz="2400" dirty="0" smtClean="0"/>
          </a:p>
        </p:txBody>
      </p:sp>
      <p:pic>
        <p:nvPicPr>
          <p:cNvPr id="7" name="Picture 6"/>
          <p:cNvPicPr>
            <a:picLocks noChangeAspect="1"/>
          </p:cNvPicPr>
          <p:nvPr/>
        </p:nvPicPr>
        <p:blipFill>
          <a:blip r:embed="rId3"/>
          <a:stretch>
            <a:fillRect/>
          </a:stretch>
        </p:blipFill>
        <p:spPr>
          <a:xfrm>
            <a:off x="7937714" y="4993002"/>
            <a:ext cx="1120353" cy="749258"/>
          </a:xfrm>
          <a:prstGeom prst="rect">
            <a:avLst/>
          </a:prstGeom>
        </p:spPr>
      </p:pic>
      <p:pic>
        <p:nvPicPr>
          <p:cNvPr id="8" name="Picture 7"/>
          <p:cNvPicPr>
            <a:picLocks noChangeAspect="1"/>
          </p:cNvPicPr>
          <p:nvPr/>
        </p:nvPicPr>
        <p:blipFill>
          <a:blip r:embed="rId4"/>
          <a:stretch>
            <a:fillRect/>
          </a:stretch>
        </p:blipFill>
        <p:spPr>
          <a:xfrm>
            <a:off x="6650541" y="5859152"/>
            <a:ext cx="973944" cy="973944"/>
          </a:xfrm>
          <a:prstGeom prst="rect">
            <a:avLst/>
          </a:prstGeom>
        </p:spPr>
      </p:pic>
      <p:pic>
        <p:nvPicPr>
          <p:cNvPr id="10" name="Picture 9"/>
          <p:cNvPicPr>
            <a:picLocks noChangeAspect="1"/>
          </p:cNvPicPr>
          <p:nvPr/>
        </p:nvPicPr>
        <p:blipFill>
          <a:blip r:embed="rId5"/>
          <a:stretch>
            <a:fillRect/>
          </a:stretch>
        </p:blipFill>
        <p:spPr>
          <a:xfrm>
            <a:off x="7824695" y="5884056"/>
            <a:ext cx="1195188" cy="758684"/>
          </a:xfrm>
          <a:prstGeom prst="rect">
            <a:avLst/>
          </a:prstGeom>
        </p:spPr>
      </p:pic>
      <p:pic>
        <p:nvPicPr>
          <p:cNvPr id="28" name="Picture 27"/>
          <p:cNvPicPr>
            <a:picLocks noChangeAspect="1"/>
          </p:cNvPicPr>
          <p:nvPr/>
        </p:nvPicPr>
        <p:blipFill>
          <a:blip r:embed="rId6"/>
          <a:stretch>
            <a:fillRect/>
          </a:stretch>
        </p:blipFill>
        <p:spPr>
          <a:xfrm>
            <a:off x="0" y="813160"/>
            <a:ext cx="9170126" cy="2693561"/>
          </a:xfrm>
          <a:prstGeom prst="rect">
            <a:avLst/>
          </a:prstGeom>
        </p:spPr>
      </p:pic>
      <p:pic>
        <p:nvPicPr>
          <p:cNvPr id="9" name="Picture 66"/>
          <p:cNvPicPr>
            <a:picLocks noChangeAspect="1"/>
          </p:cNvPicPr>
          <p:nvPr/>
        </p:nvPicPr>
        <p:blipFill>
          <a:blip r:embed="rId7"/>
          <a:srcRect/>
          <a:stretch>
            <a:fillRect/>
          </a:stretch>
        </p:blipFill>
        <p:spPr bwMode="auto">
          <a:xfrm>
            <a:off x="6563384" y="5042794"/>
            <a:ext cx="1268211" cy="841262"/>
          </a:xfrm>
          <a:prstGeom prst="rect">
            <a:avLst/>
          </a:prstGeom>
          <a:noFill/>
          <a:ln w="9525">
            <a:noFill/>
            <a:miter lim="800000"/>
            <a:headEnd/>
            <a:tailEnd/>
          </a:ln>
        </p:spPr>
      </p:pic>
      <p:sp>
        <p:nvSpPr>
          <p:cNvPr id="11" name="TextBox 10"/>
          <p:cNvSpPr txBox="1"/>
          <p:nvPr/>
        </p:nvSpPr>
        <p:spPr>
          <a:xfrm>
            <a:off x="3373193" y="3904078"/>
            <a:ext cx="3050447" cy="2308324"/>
          </a:xfrm>
          <a:prstGeom prst="rect">
            <a:avLst/>
          </a:prstGeom>
          <a:noFill/>
        </p:spPr>
        <p:txBody>
          <a:bodyPr wrap="square" rtlCol="0">
            <a:spAutoFit/>
          </a:bodyPr>
          <a:lstStyle/>
          <a:p>
            <a:pPr>
              <a:buFontTx/>
              <a:buChar char="-"/>
            </a:pPr>
            <a:r>
              <a:rPr lang="en-US" sz="2400" dirty="0" smtClean="0"/>
              <a:t> </a:t>
            </a:r>
            <a:r>
              <a:rPr lang="en-US" sz="2400" dirty="0" err="1" smtClean="0"/>
              <a:t>Seung-Joong</a:t>
            </a:r>
            <a:r>
              <a:rPr lang="en-US" sz="2400" dirty="0" smtClean="0"/>
              <a:t> Kim</a:t>
            </a:r>
          </a:p>
          <a:p>
            <a:pPr>
              <a:buFontTx/>
              <a:buChar char="-"/>
            </a:pPr>
            <a:r>
              <a:rPr lang="en-US" sz="2400" dirty="0" smtClean="0"/>
              <a:t> </a:t>
            </a:r>
            <a:r>
              <a:rPr lang="en-US" sz="2400" dirty="0" err="1" smtClean="0"/>
              <a:t>Riccardo</a:t>
            </a:r>
            <a:r>
              <a:rPr lang="en-US" sz="2400" dirty="0" smtClean="0"/>
              <a:t> </a:t>
            </a:r>
            <a:r>
              <a:rPr lang="en-US" sz="2400" dirty="0" err="1" smtClean="0"/>
              <a:t>Pellarin</a:t>
            </a:r>
            <a:endParaRPr lang="en-US" sz="2400" dirty="0" smtClean="0"/>
          </a:p>
          <a:p>
            <a:pPr>
              <a:buFontTx/>
              <a:buChar char="-"/>
            </a:pPr>
            <a:r>
              <a:rPr lang="en-US" sz="2400" dirty="0" smtClean="0"/>
              <a:t> Ursula Pieper</a:t>
            </a:r>
          </a:p>
          <a:p>
            <a:pPr>
              <a:buFontTx/>
              <a:buChar char="-"/>
            </a:pPr>
            <a:r>
              <a:rPr lang="en-US" sz="2400" dirty="0" smtClean="0"/>
              <a:t> Dina </a:t>
            </a:r>
            <a:r>
              <a:rPr lang="en-US" sz="2400" dirty="0" err="1" smtClean="0"/>
              <a:t>Schneidman</a:t>
            </a:r>
            <a:endParaRPr lang="en-US" sz="2400" dirty="0" smtClean="0"/>
          </a:p>
          <a:p>
            <a:pPr>
              <a:buFontTx/>
              <a:buChar char="-"/>
            </a:pPr>
            <a:r>
              <a:rPr lang="en-US" sz="2400" dirty="0" smtClean="0"/>
              <a:t> </a:t>
            </a:r>
            <a:r>
              <a:rPr lang="en-US" sz="2400" dirty="0" err="1" smtClean="0"/>
              <a:t>Elina</a:t>
            </a:r>
            <a:r>
              <a:rPr lang="en-US" sz="2400" dirty="0" smtClean="0"/>
              <a:t> </a:t>
            </a:r>
            <a:r>
              <a:rPr lang="en-US" sz="2400" dirty="0" err="1" smtClean="0"/>
              <a:t>Tjioe</a:t>
            </a:r>
            <a:endParaRPr lang="en-US" sz="2400" dirty="0" smtClean="0"/>
          </a:p>
          <a:p>
            <a:pPr>
              <a:buFontTx/>
              <a:buChar char="-"/>
            </a:pPr>
            <a:r>
              <a:rPr lang="en-US" sz="2400" dirty="0" smtClean="0"/>
              <a:t> Ben Webb</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6" name="Picture 75"/>
          <p:cNvPicPr>
            <a:picLocks noChangeAspect="1"/>
          </p:cNvPicPr>
          <p:nvPr/>
        </p:nvPicPr>
        <p:blipFill>
          <a:blip r:embed="rId2"/>
          <a:stretch>
            <a:fillRect/>
          </a:stretch>
        </p:blipFill>
        <p:spPr>
          <a:xfrm>
            <a:off x="6239184" y="2596059"/>
            <a:ext cx="2602759" cy="1821302"/>
          </a:xfrm>
          <a:prstGeom prst="rect">
            <a:avLst/>
          </a:prstGeom>
        </p:spPr>
      </p:pic>
      <p:sp>
        <p:nvSpPr>
          <p:cNvPr id="4" name="TextBox 3"/>
          <p:cNvSpPr txBox="1"/>
          <p:nvPr/>
        </p:nvSpPr>
        <p:spPr>
          <a:xfrm>
            <a:off x="0" y="0"/>
            <a:ext cx="9144000" cy="646331"/>
          </a:xfrm>
          <a:prstGeom prst="rect">
            <a:avLst/>
          </a:prstGeom>
          <a:noFill/>
        </p:spPr>
        <p:txBody>
          <a:bodyPr wrap="square" rtlCol="0">
            <a:spAutoFit/>
          </a:bodyPr>
          <a:lstStyle/>
          <a:p>
            <a:pPr algn="ctr"/>
            <a:r>
              <a:rPr lang="en-US" sz="3600" u="sng" dirty="0" smtClean="0"/>
              <a:t>Universe of Dynamics/Structure Modeling </a:t>
            </a:r>
            <a:endParaRPr lang="en-US" sz="3600" u="sng" dirty="0"/>
          </a:p>
        </p:txBody>
      </p:sp>
      <p:pic>
        <p:nvPicPr>
          <p:cNvPr id="5" name="Picture 4"/>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1497600" y="582847"/>
            <a:ext cx="1233338" cy="1526705"/>
          </a:xfrm>
          <a:prstGeom prst="rect">
            <a:avLst/>
          </a:prstGeom>
        </p:spPr>
      </p:pic>
      <p:pic>
        <p:nvPicPr>
          <p:cNvPr id="12" name="Picture 11"/>
          <p:cNvPicPr>
            <a:picLocks noChangeAspect="1"/>
          </p:cNvPicPr>
          <p:nvPr/>
        </p:nvPicPr>
        <p:blipFill>
          <a:blip r:embed="rId5"/>
          <a:stretch>
            <a:fillRect/>
          </a:stretch>
        </p:blipFill>
        <p:spPr>
          <a:xfrm>
            <a:off x="1769698" y="3006698"/>
            <a:ext cx="1388204" cy="1258795"/>
          </a:xfrm>
          <a:prstGeom prst="rect">
            <a:avLst/>
          </a:prstGeom>
        </p:spPr>
      </p:pic>
      <p:pic>
        <p:nvPicPr>
          <p:cNvPr id="13" name="Picture 12"/>
          <p:cNvPicPr>
            <a:picLocks noChangeAspect="1"/>
          </p:cNvPicPr>
          <p:nvPr/>
        </p:nvPicPr>
        <p:blipFill>
          <a:blip r:embed="rId6"/>
          <a:stretch>
            <a:fillRect/>
          </a:stretch>
        </p:blipFill>
        <p:spPr>
          <a:xfrm>
            <a:off x="356859" y="2866998"/>
            <a:ext cx="1240797" cy="1179372"/>
          </a:xfrm>
          <a:prstGeom prst="rect">
            <a:avLst/>
          </a:prstGeom>
        </p:spPr>
      </p:pic>
      <p:cxnSp>
        <p:nvCxnSpPr>
          <p:cNvPr id="16" name="Straight Connector 15"/>
          <p:cNvCxnSpPr/>
          <p:nvPr/>
        </p:nvCxnSpPr>
        <p:spPr>
          <a:xfrm rot="16200000" flipH="1">
            <a:off x="3182519" y="5234363"/>
            <a:ext cx="2924923"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752922" y="4569767"/>
            <a:ext cx="1571163" cy="461665"/>
          </a:xfrm>
          <a:prstGeom prst="rect">
            <a:avLst/>
          </a:prstGeom>
          <a:noFill/>
          <a:ln>
            <a:solidFill>
              <a:schemeClr val="tx1"/>
            </a:solidFill>
          </a:ln>
        </p:spPr>
        <p:txBody>
          <a:bodyPr wrap="none" rtlCol="0">
            <a:spAutoFit/>
          </a:bodyPr>
          <a:lstStyle/>
          <a:p>
            <a:pPr algn="ctr"/>
            <a:r>
              <a:rPr lang="en-US" sz="2400" dirty="0" smtClean="0"/>
              <a:t>Bottom-Up</a:t>
            </a:r>
          </a:p>
        </p:txBody>
      </p:sp>
      <p:sp>
        <p:nvSpPr>
          <p:cNvPr id="18" name="TextBox 17"/>
          <p:cNvSpPr txBox="1"/>
          <p:nvPr/>
        </p:nvSpPr>
        <p:spPr>
          <a:xfrm>
            <a:off x="133361" y="4182437"/>
            <a:ext cx="1262635" cy="646331"/>
          </a:xfrm>
          <a:prstGeom prst="rect">
            <a:avLst/>
          </a:prstGeom>
          <a:noFill/>
          <a:ln>
            <a:noFill/>
          </a:ln>
        </p:spPr>
        <p:txBody>
          <a:bodyPr wrap="none" rtlCol="0">
            <a:spAutoFit/>
          </a:bodyPr>
          <a:lstStyle/>
          <a:p>
            <a:pPr algn="ctr"/>
            <a:r>
              <a:rPr lang="en-US" dirty="0" smtClean="0"/>
              <a:t>Some</a:t>
            </a:r>
          </a:p>
          <a:p>
            <a:pPr algn="ctr"/>
            <a:r>
              <a:rPr lang="en-US" dirty="0" smtClean="0"/>
              <a:t>Experiment</a:t>
            </a:r>
          </a:p>
        </p:txBody>
      </p:sp>
      <p:sp>
        <p:nvSpPr>
          <p:cNvPr id="19" name="TextBox 18"/>
          <p:cNvSpPr txBox="1"/>
          <p:nvPr/>
        </p:nvSpPr>
        <p:spPr>
          <a:xfrm>
            <a:off x="341717" y="5084240"/>
            <a:ext cx="854396" cy="369332"/>
          </a:xfrm>
          <a:prstGeom prst="rect">
            <a:avLst/>
          </a:prstGeom>
          <a:noFill/>
          <a:ln>
            <a:noFill/>
          </a:ln>
        </p:spPr>
        <p:txBody>
          <a:bodyPr wrap="none" rtlCol="0">
            <a:spAutoFit/>
          </a:bodyPr>
          <a:lstStyle/>
          <a:p>
            <a:pPr algn="ctr"/>
            <a:r>
              <a:rPr lang="en-US" dirty="0" smtClean="0"/>
              <a:t>Physics</a:t>
            </a:r>
          </a:p>
        </p:txBody>
      </p:sp>
      <p:cxnSp>
        <p:nvCxnSpPr>
          <p:cNvPr id="21" name="Straight Arrow Connector 20"/>
          <p:cNvCxnSpPr/>
          <p:nvPr/>
        </p:nvCxnSpPr>
        <p:spPr>
          <a:xfrm flipV="1">
            <a:off x="1231258" y="4927600"/>
            <a:ext cx="445464" cy="323166"/>
          </a:xfrm>
          <a:prstGeom prst="straightConnector1">
            <a:avLst/>
          </a:prstGeom>
          <a:ln w="104775" cap="flat" cmpd="sng" algn="ctr">
            <a:solidFill>
              <a:schemeClr val="tx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1370595" y="4561300"/>
            <a:ext cx="268026" cy="106065"/>
          </a:xfrm>
          <a:prstGeom prst="straightConnector1">
            <a:avLst/>
          </a:prstGeom>
          <a:ln w="38100" cap="flat" cmpd="sng" algn="ctr">
            <a:solidFill>
              <a:schemeClr val="tx1"/>
            </a:solidFill>
            <a:prstDash val="solid"/>
            <a:round/>
            <a:headEnd type="none" w="med" len="med"/>
            <a:tailEnd type="triangle" w="lg" len="med"/>
          </a:ln>
        </p:spPr>
        <p:style>
          <a:lnRef idx="2">
            <a:schemeClr val="accent1"/>
          </a:lnRef>
          <a:fillRef idx="0">
            <a:schemeClr val="accent1"/>
          </a:fillRef>
          <a:effectRef idx="1">
            <a:schemeClr val="accent1"/>
          </a:effectRef>
          <a:fontRef idx="minor">
            <a:schemeClr val="tx1"/>
          </a:fontRef>
        </p:style>
      </p:cxnSp>
      <p:pic>
        <p:nvPicPr>
          <p:cNvPr id="35" name="Picture 34"/>
          <p:cNvPicPr>
            <a:picLocks noChangeAspect="1"/>
          </p:cNvPicPr>
          <p:nvPr/>
        </p:nvPicPr>
        <p:blipFill>
          <a:blip r:embed="rId7"/>
          <a:stretch>
            <a:fillRect/>
          </a:stretch>
        </p:blipFill>
        <p:spPr>
          <a:xfrm>
            <a:off x="1803722" y="5377766"/>
            <a:ext cx="1416357" cy="1458848"/>
          </a:xfrm>
          <a:prstGeom prst="rect">
            <a:avLst/>
          </a:prstGeom>
        </p:spPr>
      </p:pic>
      <p:sp>
        <p:nvSpPr>
          <p:cNvPr id="36" name="TextBox 35"/>
          <p:cNvSpPr txBox="1"/>
          <p:nvPr/>
        </p:nvSpPr>
        <p:spPr>
          <a:xfrm>
            <a:off x="3490845" y="4327436"/>
            <a:ext cx="1114871" cy="923330"/>
          </a:xfrm>
          <a:prstGeom prst="rect">
            <a:avLst/>
          </a:prstGeom>
          <a:noFill/>
          <a:ln>
            <a:noFill/>
          </a:ln>
        </p:spPr>
        <p:txBody>
          <a:bodyPr wrap="none" rtlCol="0">
            <a:spAutoFit/>
          </a:bodyPr>
          <a:lstStyle/>
          <a:p>
            <a:pPr algn="ctr"/>
            <a:r>
              <a:rPr lang="en-US" dirty="0" smtClean="0"/>
              <a:t>Detailed</a:t>
            </a:r>
          </a:p>
          <a:p>
            <a:pPr algn="ctr"/>
            <a:r>
              <a:rPr lang="en-US" dirty="0" smtClean="0"/>
              <a:t>but</a:t>
            </a:r>
          </a:p>
          <a:p>
            <a:pPr algn="ctr"/>
            <a:r>
              <a:rPr lang="en-US" dirty="0" smtClean="0"/>
              <a:t>Expensive</a:t>
            </a:r>
          </a:p>
        </p:txBody>
      </p:sp>
      <p:cxnSp>
        <p:nvCxnSpPr>
          <p:cNvPr id="37" name="Straight Connector 36"/>
          <p:cNvCxnSpPr/>
          <p:nvPr/>
        </p:nvCxnSpPr>
        <p:spPr>
          <a:xfrm>
            <a:off x="800100" y="1627835"/>
            <a:ext cx="3844881" cy="21440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4644981" y="1612250"/>
            <a:ext cx="3686219" cy="2159651"/>
          </a:xfrm>
          <a:prstGeom prst="line">
            <a:avLst/>
          </a:prstGeom>
          <a:ln>
            <a:solidFill>
              <a:schemeClr val="tx1"/>
            </a:solidFill>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4459248" y="1346200"/>
            <a:ext cx="1457701" cy="461665"/>
          </a:xfrm>
          <a:prstGeom prst="rect">
            <a:avLst/>
          </a:prstGeom>
          <a:noFill/>
          <a:ln>
            <a:solidFill>
              <a:schemeClr val="tx1"/>
            </a:solidFill>
          </a:ln>
        </p:spPr>
        <p:txBody>
          <a:bodyPr wrap="none" rtlCol="0">
            <a:spAutoFit/>
          </a:bodyPr>
          <a:lstStyle/>
          <a:p>
            <a:pPr algn="ctr"/>
            <a:r>
              <a:rPr lang="en-US" sz="2400" dirty="0" smtClean="0"/>
              <a:t>Top-Down</a:t>
            </a:r>
          </a:p>
        </p:txBody>
      </p:sp>
      <p:sp>
        <p:nvSpPr>
          <p:cNvPr id="44" name="TextBox 43"/>
          <p:cNvSpPr txBox="1"/>
          <p:nvPr/>
        </p:nvSpPr>
        <p:spPr>
          <a:xfrm>
            <a:off x="2821059" y="886903"/>
            <a:ext cx="1262635" cy="646331"/>
          </a:xfrm>
          <a:prstGeom prst="rect">
            <a:avLst/>
          </a:prstGeom>
          <a:noFill/>
          <a:ln>
            <a:noFill/>
          </a:ln>
        </p:spPr>
        <p:txBody>
          <a:bodyPr wrap="none" rtlCol="0">
            <a:spAutoFit/>
          </a:bodyPr>
          <a:lstStyle/>
          <a:p>
            <a:pPr algn="ctr"/>
            <a:r>
              <a:rPr lang="en-US" dirty="0" smtClean="0"/>
              <a:t>Implicit</a:t>
            </a:r>
          </a:p>
          <a:p>
            <a:pPr algn="ctr"/>
            <a:r>
              <a:rPr lang="en-US" dirty="0" smtClean="0"/>
              <a:t>Experiment</a:t>
            </a:r>
          </a:p>
        </p:txBody>
      </p:sp>
      <p:sp>
        <p:nvSpPr>
          <p:cNvPr id="45" name="TextBox 44"/>
          <p:cNvSpPr txBox="1"/>
          <p:nvPr/>
        </p:nvSpPr>
        <p:spPr>
          <a:xfrm>
            <a:off x="3028136" y="1577033"/>
            <a:ext cx="882348" cy="646331"/>
          </a:xfrm>
          <a:prstGeom prst="rect">
            <a:avLst/>
          </a:prstGeom>
          <a:noFill/>
          <a:ln>
            <a:noFill/>
          </a:ln>
        </p:spPr>
        <p:txBody>
          <a:bodyPr wrap="none" rtlCol="0">
            <a:spAutoFit/>
          </a:bodyPr>
          <a:lstStyle/>
          <a:p>
            <a:pPr algn="ctr"/>
            <a:r>
              <a:rPr lang="en-US" dirty="0" smtClean="0"/>
              <a:t>Implicit</a:t>
            </a:r>
          </a:p>
          <a:p>
            <a:pPr algn="ctr"/>
            <a:r>
              <a:rPr lang="en-US" dirty="0" smtClean="0"/>
              <a:t>Physics</a:t>
            </a:r>
          </a:p>
        </p:txBody>
      </p:sp>
      <p:cxnSp>
        <p:nvCxnSpPr>
          <p:cNvPr id="48" name="Straight Arrow Connector 47"/>
          <p:cNvCxnSpPr/>
          <p:nvPr/>
        </p:nvCxnSpPr>
        <p:spPr>
          <a:xfrm flipV="1">
            <a:off x="4032894" y="1627835"/>
            <a:ext cx="306122" cy="277165"/>
          </a:xfrm>
          <a:prstGeom prst="straightConnector1">
            <a:avLst/>
          </a:prstGeom>
          <a:ln w="57150" cap="flat" cmpd="sng" algn="ctr">
            <a:solidFill>
              <a:schemeClr val="tx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flipV="1">
            <a:off x="4058294" y="1513535"/>
            <a:ext cx="306122" cy="277165"/>
          </a:xfrm>
          <a:prstGeom prst="straightConnector1">
            <a:avLst/>
          </a:prstGeom>
          <a:ln w="57150" cap="flat" cmpd="sng" algn="ctr">
            <a:solidFill>
              <a:schemeClr val="tx1"/>
            </a:solidFill>
            <a:prstDash val="solid"/>
            <a:round/>
            <a:headEnd type="none" w="med" len="med"/>
            <a:tailEnd type="triangle" w="med" len="med"/>
          </a:ln>
          <a:scene3d>
            <a:camera prst="orthographicFront">
              <a:rot lat="0" lon="0" rev="16200000"/>
            </a:camera>
            <a:lightRig rig="threePt" dir="t"/>
          </a:scene3d>
        </p:spPr>
        <p:style>
          <a:lnRef idx="2">
            <a:schemeClr val="accent1"/>
          </a:lnRef>
          <a:fillRef idx="0">
            <a:schemeClr val="accent1"/>
          </a:fillRef>
          <a:effectRef idx="1">
            <a:schemeClr val="accent1"/>
          </a:effectRef>
          <a:fontRef idx="minor">
            <a:schemeClr val="tx1"/>
          </a:fontRef>
        </p:style>
      </p:cxnSp>
      <p:pic>
        <p:nvPicPr>
          <p:cNvPr id="55" name="Picture 54"/>
          <p:cNvPicPr>
            <a:picLocks noChangeAspect="1"/>
          </p:cNvPicPr>
          <p:nvPr/>
        </p:nvPicPr>
        <p:blipFill>
          <a:blip r:embed="rId8"/>
          <a:stretch>
            <a:fillRect/>
          </a:stretch>
        </p:blipFill>
        <p:spPr>
          <a:xfrm>
            <a:off x="4018158" y="2199827"/>
            <a:ext cx="1225916" cy="1207341"/>
          </a:xfrm>
          <a:prstGeom prst="rect">
            <a:avLst/>
          </a:prstGeom>
        </p:spPr>
      </p:pic>
      <p:sp>
        <p:nvSpPr>
          <p:cNvPr id="57" name="TextBox 56"/>
          <p:cNvSpPr txBox="1"/>
          <p:nvPr/>
        </p:nvSpPr>
        <p:spPr>
          <a:xfrm>
            <a:off x="6192060" y="1051870"/>
            <a:ext cx="1685077" cy="923330"/>
          </a:xfrm>
          <a:prstGeom prst="rect">
            <a:avLst/>
          </a:prstGeom>
          <a:noFill/>
          <a:ln>
            <a:noFill/>
          </a:ln>
        </p:spPr>
        <p:txBody>
          <a:bodyPr wrap="none" rtlCol="0">
            <a:spAutoFit/>
          </a:bodyPr>
          <a:lstStyle/>
          <a:p>
            <a:pPr algn="ctr"/>
            <a:r>
              <a:rPr lang="en-US" dirty="0" smtClean="0"/>
              <a:t>Few Parameters</a:t>
            </a:r>
          </a:p>
          <a:p>
            <a:pPr algn="ctr"/>
            <a:r>
              <a:rPr lang="en-US" dirty="0" smtClean="0"/>
              <a:t>and</a:t>
            </a:r>
          </a:p>
          <a:p>
            <a:pPr algn="ctr"/>
            <a:r>
              <a:rPr lang="en-US" dirty="0" smtClean="0"/>
              <a:t>Efficient</a:t>
            </a:r>
          </a:p>
        </p:txBody>
      </p:sp>
      <p:cxnSp>
        <p:nvCxnSpPr>
          <p:cNvPr id="58" name="Straight Arrow Connector 57"/>
          <p:cNvCxnSpPr/>
          <p:nvPr/>
        </p:nvCxnSpPr>
        <p:spPr>
          <a:xfrm>
            <a:off x="3389241" y="4820301"/>
            <a:ext cx="306122" cy="1"/>
          </a:xfrm>
          <a:prstGeom prst="straightConnector1">
            <a:avLst/>
          </a:prstGeom>
          <a:ln w="57150" cap="flat" cmpd="sng" algn="ctr">
            <a:solidFill>
              <a:schemeClr val="tx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5988197" y="1578381"/>
            <a:ext cx="306122" cy="1"/>
          </a:xfrm>
          <a:prstGeom prst="straightConnector1">
            <a:avLst/>
          </a:prstGeom>
          <a:ln w="57150" cap="flat" cmpd="sng" algn="ctr">
            <a:solidFill>
              <a:schemeClr val="tx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a:off x="6442392" y="4722164"/>
            <a:ext cx="1527882" cy="461665"/>
          </a:xfrm>
          <a:prstGeom prst="rect">
            <a:avLst/>
          </a:prstGeom>
          <a:noFill/>
          <a:ln>
            <a:solidFill>
              <a:schemeClr val="tx1"/>
            </a:solidFill>
          </a:ln>
        </p:spPr>
        <p:txBody>
          <a:bodyPr wrap="none" rtlCol="0">
            <a:spAutoFit/>
          </a:bodyPr>
          <a:lstStyle/>
          <a:p>
            <a:pPr algn="ctr"/>
            <a:r>
              <a:rPr lang="en-US" sz="2400" dirty="0" smtClean="0"/>
              <a:t>Integrative</a:t>
            </a:r>
          </a:p>
        </p:txBody>
      </p:sp>
      <p:sp>
        <p:nvSpPr>
          <p:cNvPr id="63" name="TextBox 62"/>
          <p:cNvSpPr txBox="1"/>
          <p:nvPr/>
        </p:nvSpPr>
        <p:spPr>
          <a:xfrm>
            <a:off x="4673446" y="4254402"/>
            <a:ext cx="1262635" cy="369332"/>
          </a:xfrm>
          <a:prstGeom prst="rect">
            <a:avLst/>
          </a:prstGeom>
          <a:noFill/>
          <a:ln>
            <a:noFill/>
          </a:ln>
        </p:spPr>
        <p:txBody>
          <a:bodyPr wrap="none" rtlCol="0">
            <a:spAutoFit/>
          </a:bodyPr>
          <a:lstStyle/>
          <a:p>
            <a:pPr algn="ctr"/>
            <a:r>
              <a:rPr lang="en-US" dirty="0" smtClean="0"/>
              <a:t>Experiment</a:t>
            </a:r>
          </a:p>
        </p:txBody>
      </p:sp>
      <p:sp>
        <p:nvSpPr>
          <p:cNvPr id="64" name="TextBox 63"/>
          <p:cNvSpPr txBox="1"/>
          <p:nvPr/>
        </p:nvSpPr>
        <p:spPr>
          <a:xfrm>
            <a:off x="4876293" y="4914178"/>
            <a:ext cx="882348" cy="646331"/>
          </a:xfrm>
          <a:prstGeom prst="rect">
            <a:avLst/>
          </a:prstGeom>
          <a:noFill/>
          <a:ln>
            <a:noFill/>
          </a:ln>
        </p:spPr>
        <p:txBody>
          <a:bodyPr wrap="none" rtlCol="0">
            <a:spAutoFit/>
          </a:bodyPr>
          <a:lstStyle/>
          <a:p>
            <a:pPr algn="ctr"/>
            <a:r>
              <a:rPr lang="en-US" dirty="0" smtClean="0"/>
              <a:t>Some</a:t>
            </a:r>
          </a:p>
          <a:p>
            <a:pPr algn="ctr"/>
            <a:r>
              <a:rPr lang="en-US" dirty="0" smtClean="0"/>
              <a:t>Physics</a:t>
            </a:r>
          </a:p>
        </p:txBody>
      </p:sp>
      <p:cxnSp>
        <p:nvCxnSpPr>
          <p:cNvPr id="65" name="Straight Arrow Connector 64"/>
          <p:cNvCxnSpPr/>
          <p:nvPr/>
        </p:nvCxnSpPr>
        <p:spPr>
          <a:xfrm>
            <a:off x="5893746" y="4562412"/>
            <a:ext cx="381522" cy="319504"/>
          </a:xfrm>
          <a:prstGeom prst="straightConnector1">
            <a:avLst/>
          </a:prstGeom>
          <a:ln w="104775" cap="flat" cmpd="sng" algn="ctr">
            <a:solidFill>
              <a:schemeClr val="tx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flipV="1">
            <a:off x="5954329" y="5104913"/>
            <a:ext cx="249776" cy="157832"/>
          </a:xfrm>
          <a:prstGeom prst="straightConnector1">
            <a:avLst/>
          </a:prstGeom>
          <a:ln w="38100" cap="flat" cmpd="sng" algn="ctr">
            <a:solidFill>
              <a:schemeClr val="tx1"/>
            </a:solidFill>
            <a:prstDash val="solid"/>
            <a:round/>
            <a:headEnd type="none" w="med" len="med"/>
            <a:tailEnd type="triangle" w="lg" len="med"/>
          </a:ln>
        </p:spPr>
        <p:style>
          <a:lnRef idx="2">
            <a:schemeClr val="accent1"/>
          </a:lnRef>
          <a:fillRef idx="0">
            <a:schemeClr val="accent1"/>
          </a:fillRef>
          <a:effectRef idx="1">
            <a:schemeClr val="accent1"/>
          </a:effectRef>
          <a:fontRef idx="minor">
            <a:schemeClr val="tx1"/>
          </a:fontRef>
        </p:style>
      </p:cxnSp>
      <p:sp>
        <p:nvSpPr>
          <p:cNvPr id="67" name="TextBox 66"/>
          <p:cNvSpPr txBox="1"/>
          <p:nvPr/>
        </p:nvSpPr>
        <p:spPr>
          <a:xfrm>
            <a:off x="6412857" y="5773495"/>
            <a:ext cx="1667719" cy="923330"/>
          </a:xfrm>
          <a:prstGeom prst="rect">
            <a:avLst/>
          </a:prstGeom>
          <a:noFill/>
          <a:ln>
            <a:noFill/>
          </a:ln>
        </p:spPr>
        <p:txBody>
          <a:bodyPr wrap="none" rtlCol="0">
            <a:spAutoFit/>
          </a:bodyPr>
          <a:lstStyle/>
          <a:p>
            <a:pPr algn="ctr"/>
            <a:r>
              <a:rPr lang="en-US" dirty="0" smtClean="0"/>
              <a:t>Generalization</a:t>
            </a:r>
          </a:p>
          <a:p>
            <a:pPr algn="ctr"/>
            <a:r>
              <a:rPr lang="en-US" dirty="0" smtClean="0"/>
              <a:t>of Experimental</a:t>
            </a:r>
          </a:p>
          <a:p>
            <a:pPr algn="ctr"/>
            <a:r>
              <a:rPr lang="en-US" dirty="0" smtClean="0"/>
              <a:t>Data</a:t>
            </a:r>
          </a:p>
        </p:txBody>
      </p:sp>
      <p:cxnSp>
        <p:nvCxnSpPr>
          <p:cNvPr id="68" name="Straight Arrow Connector 67"/>
          <p:cNvCxnSpPr/>
          <p:nvPr/>
        </p:nvCxnSpPr>
        <p:spPr>
          <a:xfrm rot="5400000">
            <a:off x="7060545" y="5530827"/>
            <a:ext cx="306122" cy="1"/>
          </a:xfrm>
          <a:prstGeom prst="straightConnector1">
            <a:avLst/>
          </a:prstGeom>
          <a:ln w="57150" cap="flat" cmpd="sng" algn="ctr">
            <a:solidFill>
              <a:schemeClr val="tx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 name="Slide Number Placeholder 3"/>
          <p:cNvSpPr>
            <a:spLocks noGrp="1"/>
          </p:cNvSpPr>
          <p:nvPr>
            <p:ph type="sldNum" sz="quarter" idx="10"/>
          </p:nvPr>
        </p:nvSpPr>
        <p:spPr>
          <a:extLst>
            <a:ext uri="{909E8E84-426E-40dd-AFC4-6F175D3DCCD1}">
              <a14:hiddenFill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solidFill>
                  <a:srgbClr val="FFFFFF"/>
                </a:solidFill>
              </a14:hiddenFill>
            </a:ext>
            <a:ext uri="{91240B29-F687-4f45-9708-019B960494DF}">
              <a14:hiddenLine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w="12700">
                <a:solidFill>
                  <a:srgbClr val="000000"/>
                </a:solidFill>
                <a:miter lim="800000"/>
                <a:headEnd/>
                <a:tailEnd/>
              </a14:hiddenLine>
            </a:ext>
            <a:ext uri="{AF507438-7753-43e0-B8FC-AC1667EBCBE1}">
              <a14:hiddenEffects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effectLst>
                  <a:outerShdw blurRad="63500" dist="38099" dir="2700000" algn="ctr" rotWithShape="0">
                    <a:srgbClr val="000000">
                      <a:alpha val="74998"/>
                    </a:srgbClr>
                  </a:outerShdw>
                </a:effectLst>
              </a14:hiddenEffects>
            </a:ext>
          </a:extLst>
        </p:spPr>
        <p:txBody>
          <a:bodyPr/>
          <a:lstStyle/>
          <a:p>
            <a:fld id="{7C61B36D-ED73-0B49-A319-15434C2C4BB7}" type="slidenum">
              <a:rPr lang="en-US"/>
              <a:pPr/>
              <a:t>4</a:t>
            </a:fld>
            <a:endParaRPr lang="en-US"/>
          </a:p>
        </p:txBody>
      </p:sp>
      <p:pic>
        <p:nvPicPr>
          <p:cNvPr id="126978" name="Picture 1"/>
          <p:cNvPicPr>
            <a:picLocks noChangeAspect="1" noChangeArrowheads="1"/>
          </p:cNvPicPr>
          <p:nvPr/>
        </p:nvPicPr>
        <p:blipFill>
          <a:blip r:embed="rId3"/>
          <a:srcRect/>
          <a:stretch>
            <a:fillRect/>
          </a:stretch>
        </p:blipFill>
        <p:spPr bwMode="auto">
          <a:xfrm>
            <a:off x="741160" y="3558226"/>
            <a:ext cx="1263650" cy="1219200"/>
          </a:xfrm>
          <a:prstGeom prst="rect">
            <a:avLst/>
          </a:prstGeom>
          <a:noFill/>
          <a:ln w="12700">
            <a:noFill/>
            <a:round/>
            <a:headEnd/>
            <a:tailEnd/>
          </a:ln>
        </p:spPr>
      </p:pic>
      <p:pic>
        <p:nvPicPr>
          <p:cNvPr id="126979" name="Picture 2"/>
          <p:cNvPicPr>
            <a:picLocks noChangeArrowheads="1"/>
          </p:cNvPicPr>
          <p:nvPr/>
        </p:nvPicPr>
        <p:blipFill>
          <a:blip r:embed="rId4"/>
          <a:srcRect/>
          <a:stretch>
            <a:fillRect/>
          </a:stretch>
        </p:blipFill>
        <p:spPr bwMode="auto">
          <a:xfrm>
            <a:off x="5055985" y="1292864"/>
            <a:ext cx="1562100" cy="1320800"/>
          </a:xfrm>
          <a:prstGeom prst="rect">
            <a:avLst/>
          </a:prstGeom>
          <a:noFill/>
          <a:ln w="12700">
            <a:noFill/>
            <a:round/>
            <a:headEnd/>
            <a:tailEnd/>
          </a:ln>
        </p:spPr>
      </p:pic>
      <p:pic>
        <p:nvPicPr>
          <p:cNvPr id="126980" name="Picture 3"/>
          <p:cNvPicPr>
            <a:picLocks noChangeArrowheads="1"/>
          </p:cNvPicPr>
          <p:nvPr/>
        </p:nvPicPr>
        <p:blipFill>
          <a:blip r:embed="rId5"/>
          <a:srcRect/>
          <a:stretch>
            <a:fillRect/>
          </a:stretch>
        </p:blipFill>
        <p:spPr bwMode="auto">
          <a:xfrm>
            <a:off x="2833485" y="3561401"/>
            <a:ext cx="1625600" cy="1066800"/>
          </a:xfrm>
          <a:prstGeom prst="rect">
            <a:avLst/>
          </a:prstGeom>
          <a:noFill/>
          <a:ln w="12700">
            <a:noFill/>
            <a:round/>
            <a:headEnd/>
            <a:tailEnd/>
          </a:ln>
        </p:spPr>
      </p:pic>
      <p:sp>
        <p:nvSpPr>
          <p:cNvPr id="12292" name="Rectangle 4"/>
          <p:cNvSpPr>
            <a:spLocks noGrp="1" noChangeArrowheads="1"/>
          </p:cNvSpPr>
          <p:nvPr>
            <p:ph type="title"/>
          </p:nvPr>
        </p:nvSpPr>
        <p:spPr>
          <a:xfrm>
            <a:off x="457200" y="168275"/>
            <a:ext cx="8229600" cy="1079500"/>
          </a:xfrm>
        </p:spPr>
        <p:txBody>
          <a:bodyPr rIns="132080"/>
          <a:lstStyle/>
          <a:p>
            <a:pPr indent="0" eaLnBrk="1" hangingPunct="1">
              <a:defRPr/>
            </a:pPr>
            <a:r>
              <a:rPr lang="en-US" sz="3400" u="sng" dirty="0" smtClean="0">
                <a:sym typeface="Arial Bold" charset="0"/>
              </a:rPr>
              <a:t>IMP: Modeling assemblies</a:t>
            </a:r>
          </a:p>
        </p:txBody>
      </p:sp>
      <p:grpSp>
        <p:nvGrpSpPr>
          <p:cNvPr id="2" name="Group 7"/>
          <p:cNvGrpSpPr>
            <a:grpSpLocks/>
          </p:cNvGrpSpPr>
          <p:nvPr/>
        </p:nvGrpSpPr>
        <p:grpSpPr bwMode="auto">
          <a:xfrm>
            <a:off x="720523" y="4625026"/>
            <a:ext cx="7797800" cy="977900"/>
            <a:chOff x="0" y="0"/>
            <a:chExt cx="4912" cy="616"/>
          </a:xfrm>
        </p:grpSpPr>
        <p:sp>
          <p:nvSpPr>
            <p:cNvPr id="126999" name="Freeform 5"/>
            <p:cNvSpPr>
              <a:spLocks/>
            </p:cNvSpPr>
            <p:nvPr/>
          </p:nvSpPr>
          <p:spPr bwMode="auto">
            <a:xfrm>
              <a:off x="24" y="32"/>
              <a:ext cx="4864" cy="560"/>
            </a:xfrm>
            <a:custGeom>
              <a:avLst/>
              <a:gdLst>
                <a:gd name="T0" fmla="*/ 0 w 21600"/>
                <a:gd name="T1" fmla="*/ 0 h 21600"/>
                <a:gd name="T2" fmla="*/ 0 w 21600"/>
                <a:gd name="T3" fmla="*/ 0 h 21600"/>
                <a:gd name="T4" fmla="*/ 247 w 21600"/>
                <a:gd name="T5" fmla="*/ 0 h 21600"/>
                <a:gd name="T6" fmla="*/ 247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15286"/>
                  </a:moveTo>
                  <a:lnTo>
                    <a:pt x="0" y="21600"/>
                  </a:lnTo>
                  <a:lnTo>
                    <a:pt x="21600" y="21600"/>
                  </a:lnTo>
                  <a:lnTo>
                    <a:pt x="21600" y="0"/>
                  </a:lnTo>
                  <a:lnTo>
                    <a:pt x="0" y="15286"/>
                  </a:lnTo>
                  <a:close/>
                  <a:moveTo>
                    <a:pt x="0" y="15286"/>
                  </a:moveTo>
                </a:path>
              </a:pathLst>
            </a:custGeom>
            <a:noFill/>
            <a:ln w="12700" cap="flat">
              <a:noFill/>
              <a:miter lim="800000"/>
              <a:headEnd type="none" w="med" len="med"/>
              <a:tailEnd type="none" w="med" len="med"/>
            </a:ln>
          </p:spPr>
          <p:txBody>
            <a:bodyPr lIns="0" tIns="0" rIns="0" bIns="0">
              <a:prstTxWarp prst="textNoShape">
                <a:avLst/>
              </a:prstTxWarp>
            </a:bodyPr>
            <a:lstStyle/>
            <a:p>
              <a:endParaRPr lang="en-US"/>
            </a:p>
          </p:txBody>
        </p:sp>
        <p:pic>
          <p:nvPicPr>
            <p:cNvPr id="127000" name="Picture 6"/>
            <p:cNvPicPr>
              <a:picLocks noChangeArrowheads="1"/>
            </p:cNvPicPr>
            <p:nvPr/>
          </p:nvPicPr>
          <p:blipFill>
            <a:blip r:embed="rId6"/>
            <a:srcRect/>
            <a:stretch>
              <a:fillRect/>
            </a:stretch>
          </p:blipFill>
          <p:spPr bwMode="auto">
            <a:xfrm>
              <a:off x="0" y="0"/>
              <a:ext cx="4912" cy="616"/>
            </a:xfrm>
            <a:prstGeom prst="rect">
              <a:avLst/>
            </a:prstGeom>
            <a:noFill/>
            <a:ln w="12700">
              <a:noFill/>
              <a:round/>
              <a:headEnd/>
              <a:tailEnd/>
            </a:ln>
          </p:spPr>
        </p:pic>
      </p:grpSp>
      <p:sp>
        <p:nvSpPr>
          <p:cNvPr id="126983" name="Rectangle 8"/>
          <p:cNvSpPr>
            <a:spLocks/>
          </p:cNvSpPr>
          <p:nvPr/>
        </p:nvSpPr>
        <p:spPr bwMode="auto">
          <a:xfrm>
            <a:off x="7235623" y="4904426"/>
            <a:ext cx="955675" cy="546100"/>
          </a:xfrm>
          <a:prstGeom prst="rect">
            <a:avLst/>
          </a:prstGeom>
          <a:noFill/>
          <a:ln w="12700">
            <a:noFill/>
            <a:miter lim="800000"/>
            <a:headEnd/>
            <a:tailEnd/>
          </a:ln>
        </p:spPr>
        <p:txBody>
          <a:bodyPr wrap="none" lIns="0" tIns="0" rIns="40640" bIns="0">
            <a:prstTxWarp prst="textNoShape">
              <a:avLst/>
            </a:prstTxWarp>
            <a:spAutoFit/>
          </a:bodyPr>
          <a:lstStyle/>
          <a:p>
            <a:pPr marL="39688"/>
            <a:r>
              <a:rPr lang="en-US" sz="1600">
                <a:solidFill>
                  <a:schemeClr val="tx1"/>
                </a:solidFill>
                <a:latin typeface="Arial" pitchFamily="-110" charset="0"/>
                <a:ea typeface="ＭＳ Ｐゴシック" pitchFamily="-110" charset="-128"/>
                <a:cs typeface="ＭＳ Ｐゴシック" pitchFamily="-110" charset="-128"/>
                <a:sym typeface="Arial" pitchFamily="-110" charset="0"/>
              </a:rPr>
              <a:t>member</a:t>
            </a:r>
          </a:p>
          <a:p>
            <a:pPr marL="39688"/>
            <a:r>
              <a:rPr lang="en-US" sz="1600">
                <a:solidFill>
                  <a:schemeClr val="tx1"/>
                </a:solidFill>
                <a:latin typeface="Arial" pitchFamily="-110" charset="0"/>
                <a:ea typeface="ＭＳ Ｐゴシック" pitchFamily="-110" charset="-128"/>
                <a:cs typeface="ＭＳ Ｐゴシック" pitchFamily="-110" charset="-128"/>
                <a:sym typeface="Arial" pitchFamily="-110" charset="0"/>
              </a:rPr>
              <a:t>positions</a:t>
            </a:r>
          </a:p>
        </p:txBody>
      </p:sp>
      <p:sp>
        <p:nvSpPr>
          <p:cNvPr id="126984" name="Rectangle 9"/>
          <p:cNvSpPr>
            <a:spLocks/>
          </p:cNvSpPr>
          <p:nvPr/>
        </p:nvSpPr>
        <p:spPr bwMode="auto">
          <a:xfrm>
            <a:off x="5375073" y="4967926"/>
            <a:ext cx="1204912" cy="546100"/>
          </a:xfrm>
          <a:prstGeom prst="rect">
            <a:avLst/>
          </a:prstGeom>
          <a:noFill/>
          <a:ln w="12700">
            <a:noFill/>
            <a:miter lim="800000"/>
            <a:headEnd/>
            <a:tailEnd/>
          </a:ln>
        </p:spPr>
        <p:txBody>
          <a:bodyPr wrap="none" lIns="0" tIns="0" rIns="40640" bIns="0">
            <a:prstTxWarp prst="textNoShape">
              <a:avLst/>
            </a:prstTxWarp>
            <a:spAutoFit/>
          </a:bodyPr>
          <a:lstStyle/>
          <a:p>
            <a:pPr marL="39688"/>
            <a:r>
              <a:rPr lang="en-US" sz="1600">
                <a:solidFill>
                  <a:schemeClr val="tx1"/>
                </a:solidFill>
                <a:latin typeface="Arial" pitchFamily="-110" charset="0"/>
                <a:ea typeface="ＭＳ Ｐゴシック" pitchFamily="-110" charset="-128"/>
                <a:cs typeface="ＭＳ Ｐゴシック" pitchFamily="-110" charset="-128"/>
                <a:sym typeface="Arial" pitchFamily="-110" charset="0"/>
              </a:rPr>
              <a:t>member</a:t>
            </a:r>
          </a:p>
          <a:p>
            <a:pPr marL="39688"/>
            <a:r>
              <a:rPr lang="en-US" sz="1600">
                <a:solidFill>
                  <a:schemeClr val="tx1"/>
                </a:solidFill>
                <a:latin typeface="Arial" pitchFamily="-110" charset="0"/>
                <a:ea typeface="ＭＳ Ｐゴシック" pitchFamily="-110" charset="-128"/>
                <a:cs typeface="ＭＳ Ｐゴシック" pitchFamily="-110" charset="-128"/>
                <a:sym typeface="Arial" pitchFamily="-110" charset="0"/>
              </a:rPr>
              <a:t>orientations</a:t>
            </a:r>
          </a:p>
        </p:txBody>
      </p:sp>
      <p:sp>
        <p:nvSpPr>
          <p:cNvPr id="126985" name="Rectangle 10"/>
          <p:cNvSpPr>
            <a:spLocks/>
          </p:cNvSpPr>
          <p:nvPr/>
        </p:nvSpPr>
        <p:spPr bwMode="auto">
          <a:xfrm>
            <a:off x="868160" y="5260026"/>
            <a:ext cx="1463675" cy="317500"/>
          </a:xfrm>
          <a:prstGeom prst="rect">
            <a:avLst/>
          </a:prstGeom>
          <a:noFill/>
          <a:ln w="12700">
            <a:noFill/>
            <a:miter lim="800000"/>
            <a:headEnd/>
            <a:tailEnd/>
          </a:ln>
        </p:spPr>
        <p:txBody>
          <a:bodyPr wrap="none" lIns="0" tIns="0" rIns="40640" bIns="0">
            <a:prstTxWarp prst="textNoShape">
              <a:avLst/>
            </a:prstTxWarp>
            <a:spAutoFit/>
          </a:bodyPr>
          <a:lstStyle/>
          <a:p>
            <a:pPr marL="39688" algn="l"/>
            <a:r>
              <a:rPr lang="en-US" sz="1600">
                <a:solidFill>
                  <a:schemeClr val="tx1"/>
                </a:solidFill>
                <a:latin typeface="Arial" pitchFamily="-110" charset="0"/>
                <a:ea typeface="ＭＳ Ｐゴシック" pitchFamily="-110" charset="-128"/>
                <a:cs typeface="ＭＳ Ｐゴシック" pitchFamily="-110" charset="-128"/>
                <a:sym typeface="Arial" pitchFamily="-110" charset="0"/>
              </a:rPr>
              <a:t>atom positions</a:t>
            </a:r>
          </a:p>
        </p:txBody>
      </p:sp>
      <p:sp>
        <p:nvSpPr>
          <p:cNvPr id="126986" name="Rectangle 11"/>
          <p:cNvSpPr>
            <a:spLocks/>
          </p:cNvSpPr>
          <p:nvPr/>
        </p:nvSpPr>
        <p:spPr bwMode="auto">
          <a:xfrm>
            <a:off x="3003348" y="5171126"/>
            <a:ext cx="1679575" cy="317500"/>
          </a:xfrm>
          <a:prstGeom prst="rect">
            <a:avLst/>
          </a:prstGeom>
          <a:noFill/>
          <a:ln w="12700">
            <a:noFill/>
            <a:miter lim="800000"/>
            <a:headEnd/>
            <a:tailEnd/>
          </a:ln>
        </p:spPr>
        <p:txBody>
          <a:bodyPr wrap="none" lIns="0" tIns="0" rIns="40640" bIns="0">
            <a:prstTxWarp prst="textNoShape">
              <a:avLst/>
            </a:prstTxWarp>
            <a:spAutoFit/>
          </a:bodyPr>
          <a:lstStyle/>
          <a:p>
            <a:pPr marL="39688" algn="l"/>
            <a:r>
              <a:rPr lang="en-US" sz="1600">
                <a:solidFill>
                  <a:schemeClr val="tx1"/>
                </a:solidFill>
                <a:latin typeface="Arial" pitchFamily="-110" charset="0"/>
                <a:ea typeface="ＭＳ Ｐゴシック" pitchFamily="-110" charset="-128"/>
                <a:cs typeface="ＭＳ Ｐゴシック" pitchFamily="-110" charset="-128"/>
                <a:sym typeface="Arial" pitchFamily="-110" charset="0"/>
              </a:rPr>
              <a:t>residue positions</a:t>
            </a:r>
          </a:p>
        </p:txBody>
      </p:sp>
      <p:pic>
        <p:nvPicPr>
          <p:cNvPr id="126987" name="Picture 12"/>
          <p:cNvPicPr>
            <a:picLocks noChangeArrowheads="1"/>
          </p:cNvPicPr>
          <p:nvPr/>
        </p:nvPicPr>
        <p:blipFill>
          <a:blip r:embed="rId7"/>
          <a:srcRect/>
          <a:stretch>
            <a:fillRect/>
          </a:stretch>
        </p:blipFill>
        <p:spPr bwMode="auto">
          <a:xfrm>
            <a:off x="6918123" y="2940689"/>
            <a:ext cx="1663700" cy="1473200"/>
          </a:xfrm>
          <a:prstGeom prst="rect">
            <a:avLst/>
          </a:prstGeom>
          <a:noFill/>
          <a:ln w="12700">
            <a:noFill/>
            <a:round/>
            <a:headEnd/>
            <a:tailEnd/>
          </a:ln>
        </p:spPr>
      </p:pic>
      <p:sp>
        <p:nvSpPr>
          <p:cNvPr id="126988" name="Rectangle 13"/>
          <p:cNvSpPr>
            <a:spLocks/>
          </p:cNvSpPr>
          <p:nvPr/>
        </p:nvSpPr>
        <p:spPr bwMode="auto">
          <a:xfrm>
            <a:off x="2684260" y="5742626"/>
            <a:ext cx="4470400" cy="546100"/>
          </a:xfrm>
          <a:prstGeom prst="rect">
            <a:avLst/>
          </a:prstGeom>
          <a:noFill/>
          <a:ln w="12700">
            <a:noFill/>
            <a:miter lim="800000"/>
            <a:headEnd/>
            <a:tailEnd/>
          </a:ln>
        </p:spPr>
        <p:txBody>
          <a:bodyPr lIns="0" tIns="0" rIns="40640" bIns="0">
            <a:prstTxWarp prst="textNoShape">
              <a:avLst/>
            </a:prstTxWarp>
          </a:bodyPr>
          <a:lstStyle/>
          <a:p>
            <a:pPr marL="39688" algn="l"/>
            <a:r>
              <a:rPr lang="en-US" sz="1600">
                <a:solidFill>
                  <a:schemeClr val="tx1"/>
                </a:solidFill>
                <a:latin typeface="Arial" pitchFamily="-110" charset="0"/>
                <a:ea typeface="ＭＳ Ｐゴシック" pitchFamily="-110" charset="-128"/>
                <a:cs typeface="ＭＳ Ｐゴシック" pitchFamily="-110" charset="-128"/>
                <a:sym typeface="Arial" pitchFamily="-110" charset="0"/>
              </a:rPr>
              <a:t>Need to be able to simultaneously process structure on all these scales.</a:t>
            </a:r>
          </a:p>
        </p:txBody>
      </p:sp>
      <p:sp>
        <p:nvSpPr>
          <p:cNvPr id="126989" name="Rectangle 14"/>
          <p:cNvSpPr>
            <a:spLocks/>
          </p:cNvSpPr>
          <p:nvPr/>
        </p:nvSpPr>
        <p:spPr bwMode="auto">
          <a:xfrm>
            <a:off x="6913360" y="4307526"/>
            <a:ext cx="582613" cy="317500"/>
          </a:xfrm>
          <a:prstGeom prst="rect">
            <a:avLst/>
          </a:prstGeom>
          <a:noFill/>
          <a:ln w="12700">
            <a:noFill/>
            <a:miter lim="800000"/>
            <a:headEnd/>
            <a:tailEnd/>
          </a:ln>
        </p:spPr>
        <p:txBody>
          <a:bodyPr wrap="none" lIns="0" tIns="0" rIns="40640" bIns="0">
            <a:prstTxWarp prst="textNoShape">
              <a:avLst/>
            </a:prstTxWarp>
            <a:spAutoFit/>
          </a:bodyPr>
          <a:lstStyle/>
          <a:p>
            <a:pPr marL="39688" algn="l"/>
            <a:r>
              <a:rPr lang="en-US" sz="1600">
                <a:solidFill>
                  <a:schemeClr val="tx1"/>
                </a:solidFill>
                <a:latin typeface="Arial" pitchFamily="-110" charset="0"/>
                <a:ea typeface="ＭＳ Ｐゴシック" pitchFamily="-110" charset="-128"/>
                <a:cs typeface="ＭＳ Ｐゴシック" pitchFamily="-110" charset="-128"/>
                <a:sym typeface="Arial" pitchFamily="-110" charset="0"/>
              </a:rPr>
              <a:t>NPC</a:t>
            </a:r>
          </a:p>
        </p:txBody>
      </p:sp>
      <p:sp>
        <p:nvSpPr>
          <p:cNvPr id="126990" name="Rectangle 15"/>
          <p:cNvSpPr>
            <a:spLocks/>
          </p:cNvSpPr>
          <p:nvPr/>
        </p:nvSpPr>
        <p:spPr bwMode="auto">
          <a:xfrm>
            <a:off x="2722360" y="3253426"/>
            <a:ext cx="990600" cy="317500"/>
          </a:xfrm>
          <a:prstGeom prst="rect">
            <a:avLst/>
          </a:prstGeom>
          <a:noFill/>
          <a:ln w="12700">
            <a:noFill/>
            <a:miter lim="800000"/>
            <a:headEnd/>
            <a:tailEnd/>
          </a:ln>
        </p:spPr>
        <p:txBody>
          <a:bodyPr wrap="none" lIns="0" tIns="0" rIns="40640" bIns="0">
            <a:prstTxWarp prst="textNoShape">
              <a:avLst/>
            </a:prstTxWarp>
            <a:spAutoFit/>
          </a:bodyPr>
          <a:lstStyle/>
          <a:p>
            <a:pPr marL="39688" algn="l"/>
            <a:r>
              <a:rPr lang="en-US" sz="1600">
                <a:solidFill>
                  <a:schemeClr val="tx1"/>
                </a:solidFill>
                <a:latin typeface="Arial" pitchFamily="-110" charset="0"/>
                <a:ea typeface="ＭＳ Ｐゴシック" pitchFamily="-110" charset="-128"/>
                <a:cs typeface="ＭＳ Ｐゴシック" pitchFamily="-110" charset="-128"/>
                <a:sym typeface="Arial" pitchFamily="-110" charset="0"/>
              </a:rPr>
              <a:t>ribosome</a:t>
            </a:r>
          </a:p>
        </p:txBody>
      </p:sp>
      <p:sp>
        <p:nvSpPr>
          <p:cNvPr id="126991" name="Rectangle 16"/>
          <p:cNvSpPr>
            <a:spLocks/>
          </p:cNvSpPr>
          <p:nvPr/>
        </p:nvSpPr>
        <p:spPr bwMode="auto">
          <a:xfrm>
            <a:off x="5033760" y="4485326"/>
            <a:ext cx="661988" cy="317500"/>
          </a:xfrm>
          <a:prstGeom prst="rect">
            <a:avLst/>
          </a:prstGeom>
          <a:noFill/>
          <a:ln w="12700">
            <a:noFill/>
            <a:miter lim="800000"/>
            <a:headEnd/>
            <a:tailEnd/>
          </a:ln>
        </p:spPr>
        <p:txBody>
          <a:bodyPr wrap="none" lIns="0" tIns="0" rIns="40640" bIns="0">
            <a:prstTxWarp prst="textNoShape">
              <a:avLst/>
            </a:prstTxWarp>
            <a:spAutoFit/>
          </a:bodyPr>
          <a:lstStyle/>
          <a:p>
            <a:pPr marL="39688" algn="l"/>
            <a:r>
              <a:rPr lang="en-US" sz="1600">
                <a:solidFill>
                  <a:schemeClr val="tx1"/>
                </a:solidFill>
                <a:latin typeface="Arial" pitchFamily="-110" charset="0"/>
                <a:ea typeface="ＭＳ Ｐゴシック" pitchFamily="-110" charset="-128"/>
                <a:cs typeface="ＭＳ Ｐゴシック" pitchFamily="-110" charset="-128"/>
                <a:sym typeface="Arial" pitchFamily="-110" charset="0"/>
              </a:rPr>
              <a:t>RyR1</a:t>
            </a:r>
          </a:p>
        </p:txBody>
      </p:sp>
      <p:sp>
        <p:nvSpPr>
          <p:cNvPr id="126992" name="Rectangle 17"/>
          <p:cNvSpPr>
            <a:spLocks/>
          </p:cNvSpPr>
          <p:nvPr/>
        </p:nvSpPr>
        <p:spPr bwMode="auto">
          <a:xfrm>
            <a:off x="5097260" y="2593026"/>
            <a:ext cx="1644650" cy="317500"/>
          </a:xfrm>
          <a:prstGeom prst="rect">
            <a:avLst/>
          </a:prstGeom>
          <a:noFill/>
          <a:ln w="12700">
            <a:noFill/>
            <a:miter lim="800000"/>
            <a:headEnd/>
            <a:tailEnd/>
          </a:ln>
        </p:spPr>
        <p:txBody>
          <a:bodyPr wrap="none" lIns="0" tIns="0" rIns="40640" bIns="0">
            <a:prstTxWarp prst="textNoShape">
              <a:avLst/>
            </a:prstTxWarp>
            <a:spAutoFit/>
          </a:bodyPr>
          <a:lstStyle/>
          <a:p>
            <a:pPr marL="39688" algn="l"/>
            <a:r>
              <a:rPr lang="en-US" sz="1600">
                <a:solidFill>
                  <a:schemeClr val="tx1"/>
                </a:solidFill>
                <a:latin typeface="Arial" pitchFamily="-110" charset="0"/>
                <a:ea typeface="ＭＳ Ｐゴシック" pitchFamily="-110" charset="-128"/>
                <a:cs typeface="ＭＳ Ｐゴシック" pitchFamily="-110" charset="-128"/>
                <a:sym typeface="Arial" pitchFamily="-110" charset="0"/>
              </a:rPr>
              <a:t>26S proteasome</a:t>
            </a:r>
          </a:p>
        </p:txBody>
      </p:sp>
      <p:sp>
        <p:nvSpPr>
          <p:cNvPr id="126993" name="Rectangle 18"/>
          <p:cNvSpPr>
            <a:spLocks/>
          </p:cNvSpPr>
          <p:nvPr/>
        </p:nvSpPr>
        <p:spPr bwMode="auto">
          <a:xfrm>
            <a:off x="2722360" y="4612326"/>
            <a:ext cx="798513" cy="317500"/>
          </a:xfrm>
          <a:prstGeom prst="rect">
            <a:avLst/>
          </a:prstGeom>
          <a:noFill/>
          <a:ln w="12700">
            <a:noFill/>
            <a:miter lim="800000"/>
            <a:headEnd/>
            <a:tailEnd/>
          </a:ln>
        </p:spPr>
        <p:txBody>
          <a:bodyPr wrap="none" lIns="0" tIns="0" rIns="40640" bIns="0">
            <a:prstTxWarp prst="textNoShape">
              <a:avLst/>
            </a:prstTxWarp>
            <a:spAutoFit/>
          </a:bodyPr>
          <a:lstStyle/>
          <a:p>
            <a:pPr marL="39688" algn="l"/>
            <a:r>
              <a:rPr lang="en-US" sz="1600">
                <a:solidFill>
                  <a:schemeClr val="tx1"/>
                </a:solidFill>
                <a:latin typeface="Arial" pitchFamily="-110" charset="0"/>
                <a:ea typeface="ＭＳ Ｐゴシック" pitchFamily="-110" charset="-128"/>
                <a:cs typeface="ＭＳ Ｐゴシック" pitchFamily="-110" charset="-128"/>
                <a:sym typeface="Arial" pitchFamily="-110" charset="0"/>
              </a:rPr>
              <a:t>HSP90</a:t>
            </a:r>
          </a:p>
        </p:txBody>
      </p:sp>
      <p:sp>
        <p:nvSpPr>
          <p:cNvPr id="126994" name="Rectangle 19"/>
          <p:cNvSpPr>
            <a:spLocks/>
          </p:cNvSpPr>
          <p:nvPr/>
        </p:nvSpPr>
        <p:spPr bwMode="auto">
          <a:xfrm>
            <a:off x="779260" y="4790126"/>
            <a:ext cx="696913" cy="317500"/>
          </a:xfrm>
          <a:prstGeom prst="rect">
            <a:avLst/>
          </a:prstGeom>
          <a:noFill/>
          <a:ln w="12700">
            <a:noFill/>
            <a:miter lim="800000"/>
            <a:headEnd/>
            <a:tailEnd/>
          </a:ln>
        </p:spPr>
        <p:txBody>
          <a:bodyPr wrap="none" lIns="0" tIns="0" rIns="40640" bIns="0">
            <a:prstTxWarp prst="textNoShape">
              <a:avLst/>
            </a:prstTxWarp>
            <a:spAutoFit/>
          </a:bodyPr>
          <a:lstStyle/>
          <a:p>
            <a:pPr marL="39688" algn="l"/>
            <a:r>
              <a:rPr lang="en-US" sz="1600">
                <a:solidFill>
                  <a:schemeClr val="tx1"/>
                </a:solidFill>
                <a:latin typeface="Arial" pitchFamily="-110" charset="0"/>
                <a:ea typeface="ＭＳ Ｐゴシック" pitchFamily="-110" charset="-128"/>
                <a:cs typeface="ＭＳ Ｐゴシック" pitchFamily="-110" charset="-128"/>
                <a:sym typeface="Arial" pitchFamily="-110" charset="0"/>
              </a:rPr>
              <a:t>RXRa</a:t>
            </a:r>
          </a:p>
        </p:txBody>
      </p:sp>
      <p:pic>
        <p:nvPicPr>
          <p:cNvPr id="126995" name="Picture 20"/>
          <p:cNvPicPr>
            <a:picLocks noChangeAspect="1" noChangeArrowheads="1"/>
          </p:cNvPicPr>
          <p:nvPr/>
        </p:nvPicPr>
        <p:blipFill>
          <a:blip r:embed="rId8"/>
          <a:srcRect l="7568" t="7413" r="2251" b="8655"/>
          <a:stretch>
            <a:fillRect/>
          </a:stretch>
        </p:blipFill>
        <p:spPr bwMode="auto">
          <a:xfrm>
            <a:off x="5176635" y="3012126"/>
            <a:ext cx="1284288" cy="1435100"/>
          </a:xfrm>
          <a:prstGeom prst="rect">
            <a:avLst/>
          </a:prstGeom>
          <a:noFill/>
          <a:ln w="12700">
            <a:noFill/>
            <a:round/>
            <a:headEnd/>
            <a:tailEnd/>
          </a:ln>
        </p:spPr>
      </p:pic>
      <p:pic>
        <p:nvPicPr>
          <p:cNvPr id="126996" name="Picture 21"/>
          <p:cNvPicPr>
            <a:picLocks noChangeAspect="1" noChangeArrowheads="1"/>
          </p:cNvPicPr>
          <p:nvPr/>
        </p:nvPicPr>
        <p:blipFill>
          <a:blip r:embed="rId9"/>
          <a:srcRect/>
          <a:stretch>
            <a:fillRect/>
          </a:stretch>
        </p:blipFill>
        <p:spPr bwMode="auto">
          <a:xfrm>
            <a:off x="2938260" y="1697676"/>
            <a:ext cx="1412875" cy="1485900"/>
          </a:xfrm>
          <a:prstGeom prst="rect">
            <a:avLst/>
          </a:prstGeom>
          <a:noFill/>
          <a:ln w="12700">
            <a:noFill/>
            <a:round/>
            <a:headEnd/>
            <a:tailEnd/>
          </a:ln>
        </p:spPr>
      </p:pic>
      <p:pic>
        <p:nvPicPr>
          <p:cNvPr id="126997" name="Picture 22"/>
          <p:cNvPicPr>
            <a:picLocks noChangeAspect="1" noChangeArrowheads="1"/>
          </p:cNvPicPr>
          <p:nvPr/>
        </p:nvPicPr>
        <p:blipFill>
          <a:blip r:embed="rId10"/>
          <a:srcRect/>
          <a:stretch>
            <a:fillRect/>
          </a:stretch>
        </p:blipFill>
        <p:spPr bwMode="auto">
          <a:xfrm>
            <a:off x="383973" y="1127764"/>
            <a:ext cx="2425700" cy="1951037"/>
          </a:xfrm>
          <a:prstGeom prst="rect">
            <a:avLst/>
          </a:prstGeom>
          <a:noFill/>
          <a:ln w="12700">
            <a:noFill/>
            <a:round/>
            <a:headEnd/>
            <a:tailEnd/>
          </a:ln>
        </p:spPr>
      </p:pic>
      <p:sp>
        <p:nvSpPr>
          <p:cNvPr id="126998" name="Rectangle 23"/>
          <p:cNvSpPr>
            <a:spLocks/>
          </p:cNvSpPr>
          <p:nvPr/>
        </p:nvSpPr>
        <p:spPr bwMode="auto">
          <a:xfrm>
            <a:off x="880860" y="3050226"/>
            <a:ext cx="1238250" cy="317500"/>
          </a:xfrm>
          <a:prstGeom prst="rect">
            <a:avLst/>
          </a:prstGeom>
          <a:noFill/>
          <a:ln w="12700">
            <a:noFill/>
            <a:miter lim="800000"/>
            <a:headEnd/>
            <a:tailEnd/>
          </a:ln>
        </p:spPr>
        <p:txBody>
          <a:bodyPr wrap="none" lIns="0" tIns="0" rIns="40640" bIns="0">
            <a:prstTxWarp prst="textNoShape">
              <a:avLst/>
            </a:prstTxWarp>
            <a:spAutoFit/>
          </a:bodyPr>
          <a:lstStyle/>
          <a:p>
            <a:pPr marL="39688" algn="l"/>
            <a:r>
              <a:rPr lang="en-US" sz="1600">
                <a:solidFill>
                  <a:schemeClr val="tx1"/>
                </a:solidFill>
                <a:latin typeface="Arial" pitchFamily="-110" charset="0"/>
                <a:ea typeface="ＭＳ Ｐゴシック" pitchFamily="-110" charset="-128"/>
                <a:cs typeface="ＭＳ Ｐゴシック" pitchFamily="-110" charset="-128"/>
                <a:sym typeface="Arial" pitchFamily="-110" charset="0"/>
              </a:rPr>
              <a:t>PCSK9-Fab</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3"/>
          <p:cNvGrpSpPr>
            <a:grpSpLocks/>
          </p:cNvGrpSpPr>
          <p:nvPr/>
        </p:nvGrpSpPr>
        <p:grpSpPr bwMode="auto">
          <a:xfrm>
            <a:off x="3906838" y="667139"/>
            <a:ext cx="3543300" cy="1401762"/>
            <a:chOff x="0" y="0"/>
            <a:chExt cx="2231" cy="882"/>
          </a:xfrm>
        </p:grpSpPr>
        <p:pic>
          <p:nvPicPr>
            <p:cNvPr id="131132" name="Picture 1"/>
            <p:cNvPicPr>
              <a:picLocks noChangeArrowheads="1"/>
            </p:cNvPicPr>
            <p:nvPr/>
          </p:nvPicPr>
          <p:blipFill>
            <a:blip r:embed="rId3"/>
            <a:srcRect/>
            <a:stretch>
              <a:fillRect/>
            </a:stretch>
          </p:blipFill>
          <p:spPr bwMode="auto">
            <a:xfrm>
              <a:off x="31" y="18"/>
              <a:ext cx="2200" cy="864"/>
            </a:xfrm>
            <a:prstGeom prst="rect">
              <a:avLst/>
            </a:prstGeom>
            <a:noFill/>
            <a:ln w="12700">
              <a:noFill/>
              <a:miter lim="800000"/>
              <a:headEnd/>
              <a:tailEnd/>
            </a:ln>
          </p:spPr>
        </p:pic>
        <p:sp>
          <p:nvSpPr>
            <p:cNvPr id="131133" name="Rectangle 2"/>
            <p:cNvSpPr>
              <a:spLocks/>
            </p:cNvSpPr>
            <p:nvPr/>
          </p:nvSpPr>
          <p:spPr bwMode="auto">
            <a:xfrm>
              <a:off x="0" y="0"/>
              <a:ext cx="671" cy="130"/>
            </a:xfrm>
            <a:prstGeom prst="rect">
              <a:avLst/>
            </a:prstGeom>
            <a:solidFill>
              <a:srgbClr val="FFFFFF"/>
            </a:solidFill>
            <a:ln w="12700">
              <a:noFill/>
              <a:miter lim="800000"/>
              <a:headEnd/>
              <a:tailEnd/>
            </a:ln>
          </p:spPr>
          <p:txBody>
            <a:bodyPr lIns="0" tIns="0" rIns="0" bIns="0">
              <a:prstTxWarp prst="textNoShape">
                <a:avLst/>
              </a:prstTxWarp>
            </a:bodyPr>
            <a:lstStyle/>
            <a:p>
              <a:endParaRPr lang="en-US"/>
            </a:p>
          </p:txBody>
        </p:sp>
      </p:grpSp>
      <p:pic>
        <p:nvPicPr>
          <p:cNvPr id="131074" name="Picture 4"/>
          <p:cNvPicPr>
            <a:picLocks noChangeArrowheads="1"/>
          </p:cNvPicPr>
          <p:nvPr/>
        </p:nvPicPr>
        <p:blipFill>
          <a:blip r:embed="rId4"/>
          <a:srcRect/>
          <a:stretch>
            <a:fillRect/>
          </a:stretch>
        </p:blipFill>
        <p:spPr bwMode="auto">
          <a:xfrm>
            <a:off x="3851275" y="2753114"/>
            <a:ext cx="3695700" cy="812800"/>
          </a:xfrm>
          <a:prstGeom prst="rect">
            <a:avLst/>
          </a:prstGeom>
          <a:noFill/>
          <a:ln w="12700">
            <a:noFill/>
            <a:miter lim="800000"/>
            <a:headEnd/>
            <a:tailEnd/>
          </a:ln>
        </p:spPr>
      </p:pic>
      <p:pic>
        <p:nvPicPr>
          <p:cNvPr id="131075" name="Picture 5"/>
          <p:cNvPicPr>
            <a:picLocks noChangeAspect="1" noChangeArrowheads="1"/>
          </p:cNvPicPr>
          <p:nvPr/>
        </p:nvPicPr>
        <p:blipFill>
          <a:blip r:embed="rId5"/>
          <a:srcRect/>
          <a:stretch>
            <a:fillRect/>
          </a:stretch>
        </p:blipFill>
        <p:spPr bwMode="auto">
          <a:xfrm>
            <a:off x="3805238" y="3911989"/>
            <a:ext cx="3746500" cy="954087"/>
          </a:xfrm>
          <a:prstGeom prst="rect">
            <a:avLst/>
          </a:prstGeom>
          <a:noFill/>
          <a:ln w="12700">
            <a:noFill/>
            <a:round/>
            <a:headEnd/>
            <a:tailEnd/>
          </a:ln>
        </p:spPr>
      </p:pic>
      <p:pic>
        <p:nvPicPr>
          <p:cNvPr id="131076" name="Picture 6"/>
          <p:cNvPicPr>
            <a:picLocks noChangeArrowheads="1"/>
          </p:cNvPicPr>
          <p:nvPr/>
        </p:nvPicPr>
        <p:blipFill>
          <a:blip r:embed="rId6"/>
          <a:srcRect/>
          <a:stretch>
            <a:fillRect/>
          </a:stretch>
        </p:blipFill>
        <p:spPr bwMode="auto">
          <a:xfrm>
            <a:off x="3913188" y="5318514"/>
            <a:ext cx="3619500" cy="800100"/>
          </a:xfrm>
          <a:prstGeom prst="rect">
            <a:avLst/>
          </a:prstGeom>
          <a:noFill/>
          <a:ln w="12700">
            <a:noFill/>
            <a:miter lim="800000"/>
            <a:headEnd/>
            <a:tailEnd/>
          </a:ln>
        </p:spPr>
      </p:pic>
      <p:sp>
        <p:nvSpPr>
          <p:cNvPr id="131077" name="Rectangle 7"/>
          <p:cNvSpPr>
            <a:spLocks/>
          </p:cNvSpPr>
          <p:nvPr/>
        </p:nvSpPr>
        <p:spPr bwMode="auto">
          <a:xfrm>
            <a:off x="1909325" y="1244514"/>
            <a:ext cx="1056038" cy="492443"/>
          </a:xfrm>
          <a:prstGeom prst="rect">
            <a:avLst/>
          </a:prstGeom>
          <a:noFill/>
          <a:ln w="12700">
            <a:noFill/>
            <a:miter lim="800000"/>
            <a:headEnd/>
            <a:tailEnd/>
          </a:ln>
        </p:spPr>
        <p:txBody>
          <a:bodyPr wrap="none" lIns="0" tIns="0" rIns="40640" bIns="0">
            <a:prstTxWarp prst="textNoShape">
              <a:avLst/>
            </a:prstTxWarp>
            <a:spAutoFit/>
          </a:bodyPr>
          <a:lstStyle/>
          <a:p>
            <a:pPr marL="39688" algn="ctr"/>
            <a:r>
              <a:rPr lang="en-US" sz="1600" dirty="0">
                <a:solidFill>
                  <a:schemeClr val="tx1"/>
                </a:solidFill>
                <a:latin typeface="Arial" pitchFamily="-110" charset="0"/>
                <a:ea typeface="ＭＳ Ｐゴシック" pitchFamily="-110" charset="-128"/>
                <a:cs typeface="ＭＳ Ｐゴシック" pitchFamily="-110" charset="-128"/>
                <a:sym typeface="Arial" pitchFamily="-110" charset="0"/>
              </a:rPr>
              <a:t>Gathering</a:t>
            </a:r>
            <a:br>
              <a:rPr lang="en-US" sz="1600" dirty="0">
                <a:solidFill>
                  <a:schemeClr val="tx1"/>
                </a:solidFill>
                <a:latin typeface="Arial" pitchFamily="-110" charset="0"/>
                <a:ea typeface="ＭＳ Ｐゴシック" pitchFamily="-110" charset="-128"/>
                <a:cs typeface="ＭＳ Ｐゴシック" pitchFamily="-110" charset="-128"/>
                <a:sym typeface="Arial" pitchFamily="-110" charset="0"/>
              </a:rPr>
            </a:br>
            <a:r>
              <a:rPr lang="en-US" sz="1600" dirty="0">
                <a:solidFill>
                  <a:schemeClr val="tx1"/>
                </a:solidFill>
                <a:latin typeface="Arial" pitchFamily="-110" charset="0"/>
                <a:ea typeface="ＭＳ Ｐゴシック" pitchFamily="-110" charset="-128"/>
                <a:cs typeface="ＭＳ Ｐゴシック" pitchFamily="-110" charset="-128"/>
                <a:sym typeface="Arial" pitchFamily="-110" charset="0"/>
              </a:rPr>
              <a:t>information</a:t>
            </a:r>
          </a:p>
        </p:txBody>
      </p:sp>
      <p:sp>
        <p:nvSpPr>
          <p:cNvPr id="131078" name="Rectangle 8"/>
          <p:cNvSpPr>
            <a:spLocks/>
          </p:cNvSpPr>
          <p:nvPr/>
        </p:nvSpPr>
        <p:spPr bwMode="auto">
          <a:xfrm>
            <a:off x="1596625" y="5383601"/>
            <a:ext cx="1649149" cy="492443"/>
          </a:xfrm>
          <a:prstGeom prst="rect">
            <a:avLst/>
          </a:prstGeom>
          <a:noFill/>
          <a:ln w="12700">
            <a:noFill/>
            <a:miter lim="800000"/>
            <a:headEnd/>
            <a:tailEnd/>
          </a:ln>
        </p:spPr>
        <p:txBody>
          <a:bodyPr wrap="none" lIns="0" tIns="0" rIns="40640" bIns="0">
            <a:prstTxWarp prst="textNoShape">
              <a:avLst/>
            </a:prstTxWarp>
            <a:spAutoFit/>
          </a:bodyPr>
          <a:lstStyle/>
          <a:p>
            <a:pPr marL="39688" algn="ctr"/>
            <a:r>
              <a:rPr lang="en-US" sz="1600" dirty="0">
                <a:solidFill>
                  <a:schemeClr val="tx1"/>
                </a:solidFill>
                <a:latin typeface="Arial" pitchFamily="-110" charset="0"/>
                <a:ea typeface="ＭＳ Ｐゴシック" pitchFamily="-110" charset="-128"/>
                <a:cs typeface="ＭＳ Ｐゴシック" pitchFamily="-110" charset="-128"/>
                <a:sym typeface="Arial" pitchFamily="-110" charset="0"/>
              </a:rPr>
              <a:t>Analyzing models</a:t>
            </a:r>
            <a:br>
              <a:rPr lang="en-US" sz="1600" dirty="0">
                <a:solidFill>
                  <a:schemeClr val="tx1"/>
                </a:solidFill>
                <a:latin typeface="Arial" pitchFamily="-110" charset="0"/>
                <a:ea typeface="ＭＳ Ｐゴシック" pitchFamily="-110" charset="-128"/>
                <a:cs typeface="ＭＳ Ｐゴシック" pitchFamily="-110" charset="-128"/>
                <a:sym typeface="Arial" pitchFamily="-110" charset="0"/>
              </a:rPr>
            </a:br>
            <a:r>
              <a:rPr lang="en-US" sz="1600" dirty="0">
                <a:solidFill>
                  <a:schemeClr val="tx1"/>
                </a:solidFill>
                <a:latin typeface="Arial" pitchFamily="-110" charset="0"/>
                <a:ea typeface="ＭＳ Ｐゴシック" pitchFamily="-110" charset="-128"/>
                <a:cs typeface="ＭＳ Ｐゴシック" pitchFamily="-110" charset="-128"/>
                <a:sym typeface="Arial" pitchFamily="-110" charset="0"/>
              </a:rPr>
              <a:t>and information</a:t>
            </a:r>
          </a:p>
        </p:txBody>
      </p:sp>
      <p:sp>
        <p:nvSpPr>
          <p:cNvPr id="131079" name="Rectangle 9"/>
          <p:cNvSpPr>
            <a:spLocks/>
          </p:cNvSpPr>
          <p:nvPr/>
        </p:nvSpPr>
        <p:spPr bwMode="auto">
          <a:xfrm>
            <a:off x="1824081" y="4050101"/>
            <a:ext cx="1215938" cy="492443"/>
          </a:xfrm>
          <a:prstGeom prst="rect">
            <a:avLst/>
          </a:prstGeom>
          <a:noFill/>
          <a:ln w="12700">
            <a:noFill/>
            <a:miter lim="800000"/>
            <a:headEnd/>
            <a:tailEnd/>
          </a:ln>
        </p:spPr>
        <p:txBody>
          <a:bodyPr wrap="none" lIns="0" tIns="0" rIns="40640" bIns="0">
            <a:prstTxWarp prst="textNoShape">
              <a:avLst/>
            </a:prstTxWarp>
            <a:spAutoFit/>
          </a:bodyPr>
          <a:lstStyle/>
          <a:p>
            <a:pPr marL="39688" algn="ctr"/>
            <a:r>
              <a:rPr lang="en-US" sz="1600" dirty="0">
                <a:solidFill>
                  <a:schemeClr val="tx1"/>
                </a:solidFill>
                <a:latin typeface="Arial" pitchFamily="-110" charset="0"/>
                <a:ea typeface="ＭＳ Ｐゴシック" pitchFamily="-110" charset="-128"/>
                <a:cs typeface="ＭＳ Ｐゴシック" pitchFamily="-110" charset="-128"/>
                <a:sym typeface="Arial" pitchFamily="-110" charset="0"/>
              </a:rPr>
              <a:t>Sampling</a:t>
            </a:r>
            <a:br>
              <a:rPr lang="en-US" sz="1600" dirty="0">
                <a:solidFill>
                  <a:schemeClr val="tx1"/>
                </a:solidFill>
                <a:latin typeface="Arial" pitchFamily="-110" charset="0"/>
                <a:ea typeface="ＭＳ Ｐゴシック" pitchFamily="-110" charset="-128"/>
                <a:cs typeface="ＭＳ Ｐゴシック" pitchFamily="-110" charset="-128"/>
                <a:sym typeface="Arial" pitchFamily="-110" charset="0"/>
              </a:rPr>
            </a:br>
            <a:r>
              <a:rPr lang="en-US" sz="1600" dirty="0">
                <a:solidFill>
                  <a:schemeClr val="tx1"/>
                </a:solidFill>
                <a:latin typeface="Arial" pitchFamily="-110" charset="0"/>
                <a:ea typeface="ＭＳ Ｐゴシック" pitchFamily="-110" charset="-128"/>
                <a:cs typeface="ＭＳ Ｐゴシック" pitchFamily="-110" charset="-128"/>
                <a:sym typeface="Arial" pitchFamily="-110" charset="0"/>
              </a:rPr>
              <a:t>good models</a:t>
            </a:r>
          </a:p>
        </p:txBody>
      </p:sp>
      <p:pic>
        <p:nvPicPr>
          <p:cNvPr id="131080" name="Picture 10"/>
          <p:cNvPicPr>
            <a:picLocks noChangeArrowheads="1"/>
          </p:cNvPicPr>
          <p:nvPr/>
        </p:nvPicPr>
        <p:blipFill>
          <a:blip r:embed="rId7"/>
          <a:srcRect/>
          <a:stretch>
            <a:fillRect/>
          </a:stretch>
        </p:blipFill>
        <p:spPr bwMode="auto">
          <a:xfrm>
            <a:off x="2171700" y="1826488"/>
            <a:ext cx="482600" cy="495300"/>
          </a:xfrm>
          <a:prstGeom prst="rect">
            <a:avLst/>
          </a:prstGeom>
          <a:noFill/>
          <a:ln w="12700">
            <a:noFill/>
            <a:round/>
            <a:headEnd/>
            <a:tailEnd/>
          </a:ln>
        </p:spPr>
      </p:pic>
      <p:pic>
        <p:nvPicPr>
          <p:cNvPr id="131081" name="Picture 11"/>
          <p:cNvPicPr>
            <a:picLocks noChangeArrowheads="1"/>
          </p:cNvPicPr>
          <p:nvPr/>
        </p:nvPicPr>
        <p:blipFill>
          <a:blip r:embed="rId8"/>
          <a:srcRect/>
          <a:stretch>
            <a:fillRect/>
          </a:stretch>
        </p:blipFill>
        <p:spPr bwMode="auto">
          <a:xfrm>
            <a:off x="2171700" y="3363930"/>
            <a:ext cx="482600" cy="495300"/>
          </a:xfrm>
          <a:prstGeom prst="rect">
            <a:avLst/>
          </a:prstGeom>
          <a:noFill/>
          <a:ln w="12700">
            <a:noFill/>
            <a:round/>
            <a:headEnd/>
            <a:tailEnd/>
          </a:ln>
        </p:spPr>
      </p:pic>
      <p:pic>
        <p:nvPicPr>
          <p:cNvPr id="131082" name="Picture 12"/>
          <p:cNvPicPr>
            <a:picLocks noChangeArrowheads="1"/>
          </p:cNvPicPr>
          <p:nvPr/>
        </p:nvPicPr>
        <p:blipFill>
          <a:blip r:embed="rId9"/>
          <a:srcRect/>
          <a:stretch>
            <a:fillRect/>
          </a:stretch>
        </p:blipFill>
        <p:spPr bwMode="auto">
          <a:xfrm>
            <a:off x="2171700" y="4786701"/>
            <a:ext cx="482600" cy="495300"/>
          </a:xfrm>
          <a:prstGeom prst="rect">
            <a:avLst/>
          </a:prstGeom>
          <a:noFill/>
          <a:ln w="12700">
            <a:noFill/>
            <a:round/>
            <a:headEnd/>
            <a:tailEnd/>
          </a:ln>
        </p:spPr>
      </p:pic>
      <p:pic>
        <p:nvPicPr>
          <p:cNvPr id="131083" name="Picture 13"/>
          <p:cNvPicPr>
            <a:picLocks noChangeArrowheads="1"/>
          </p:cNvPicPr>
          <p:nvPr/>
        </p:nvPicPr>
        <p:blipFill>
          <a:blip r:embed="rId10"/>
          <a:srcRect/>
          <a:stretch>
            <a:fillRect/>
          </a:stretch>
        </p:blipFill>
        <p:spPr bwMode="auto">
          <a:xfrm>
            <a:off x="1145220" y="1243401"/>
            <a:ext cx="495300" cy="482600"/>
          </a:xfrm>
          <a:prstGeom prst="rect">
            <a:avLst/>
          </a:prstGeom>
          <a:noFill/>
          <a:ln w="12700">
            <a:noFill/>
            <a:round/>
            <a:headEnd/>
            <a:tailEnd/>
          </a:ln>
        </p:spPr>
      </p:pic>
      <p:pic>
        <p:nvPicPr>
          <p:cNvPr id="131084" name="Picture 14"/>
          <p:cNvPicPr>
            <a:picLocks noChangeArrowheads="1"/>
          </p:cNvPicPr>
          <p:nvPr/>
        </p:nvPicPr>
        <p:blipFill>
          <a:blip r:embed="rId11"/>
          <a:srcRect/>
          <a:stretch>
            <a:fillRect/>
          </a:stretch>
        </p:blipFill>
        <p:spPr bwMode="auto">
          <a:xfrm>
            <a:off x="1182580" y="5663001"/>
            <a:ext cx="482600" cy="101600"/>
          </a:xfrm>
          <a:prstGeom prst="rect">
            <a:avLst/>
          </a:prstGeom>
          <a:noFill/>
          <a:ln w="12700">
            <a:noFill/>
            <a:round/>
            <a:headEnd/>
            <a:tailEnd/>
          </a:ln>
        </p:spPr>
      </p:pic>
      <p:pic>
        <p:nvPicPr>
          <p:cNvPr id="131085" name="Picture 15"/>
          <p:cNvPicPr>
            <a:picLocks noChangeArrowheads="1"/>
          </p:cNvPicPr>
          <p:nvPr/>
        </p:nvPicPr>
        <p:blipFill>
          <a:blip r:embed="rId12"/>
          <a:srcRect/>
          <a:stretch>
            <a:fillRect/>
          </a:stretch>
        </p:blipFill>
        <p:spPr bwMode="auto">
          <a:xfrm>
            <a:off x="1177818" y="1427551"/>
            <a:ext cx="114300" cy="4368800"/>
          </a:xfrm>
          <a:prstGeom prst="rect">
            <a:avLst/>
          </a:prstGeom>
          <a:noFill/>
          <a:ln w="12700">
            <a:noFill/>
            <a:round/>
            <a:headEnd/>
            <a:tailEnd/>
          </a:ln>
        </p:spPr>
      </p:pic>
      <p:sp>
        <p:nvSpPr>
          <p:cNvPr id="131086" name="Rectangle 16"/>
          <p:cNvSpPr>
            <a:spLocks/>
          </p:cNvSpPr>
          <p:nvPr/>
        </p:nvSpPr>
        <p:spPr bwMode="auto">
          <a:xfrm>
            <a:off x="1654971" y="2462601"/>
            <a:ext cx="1569400" cy="738664"/>
          </a:xfrm>
          <a:prstGeom prst="rect">
            <a:avLst/>
          </a:prstGeom>
          <a:noFill/>
          <a:ln w="12700">
            <a:noFill/>
            <a:miter lim="800000"/>
            <a:headEnd/>
            <a:tailEnd/>
          </a:ln>
        </p:spPr>
        <p:txBody>
          <a:bodyPr wrap="none" lIns="0" tIns="0" rIns="40640" bIns="0">
            <a:prstTxWarp prst="textNoShape">
              <a:avLst/>
            </a:prstTxWarp>
            <a:spAutoFit/>
          </a:bodyPr>
          <a:lstStyle/>
          <a:p>
            <a:pPr marL="39688" algn="ctr"/>
            <a:r>
              <a:rPr lang="en-US" sz="1600" dirty="0">
                <a:solidFill>
                  <a:schemeClr val="tx1"/>
                </a:solidFill>
                <a:latin typeface="Arial" pitchFamily="-110" charset="0"/>
                <a:ea typeface="ＭＳ Ｐゴシック" pitchFamily="-110" charset="-128"/>
                <a:cs typeface="ＭＳ Ｐゴシック" pitchFamily="-110" charset="-128"/>
                <a:sym typeface="Arial" pitchFamily="-110" charset="0"/>
              </a:rPr>
              <a:t>Designing model</a:t>
            </a:r>
            <a:br>
              <a:rPr lang="en-US" sz="1600" dirty="0">
                <a:solidFill>
                  <a:schemeClr val="tx1"/>
                </a:solidFill>
                <a:latin typeface="Arial" pitchFamily="-110" charset="0"/>
                <a:ea typeface="ＭＳ Ｐゴシック" pitchFamily="-110" charset="-128"/>
                <a:cs typeface="ＭＳ Ｐゴシック" pitchFamily="-110" charset="-128"/>
                <a:sym typeface="Arial" pitchFamily="-110" charset="0"/>
              </a:rPr>
            </a:br>
            <a:r>
              <a:rPr lang="en-US" sz="1600" dirty="0">
                <a:solidFill>
                  <a:schemeClr val="tx1"/>
                </a:solidFill>
                <a:latin typeface="Arial" pitchFamily="-110" charset="0"/>
                <a:ea typeface="ＭＳ Ｐゴシック" pitchFamily="-110" charset="-128"/>
                <a:cs typeface="ＭＳ Ｐゴシック" pitchFamily="-110" charset="-128"/>
                <a:sym typeface="Arial" pitchFamily="-110" charset="0"/>
              </a:rPr>
              <a:t>representation</a:t>
            </a:r>
            <a:br>
              <a:rPr lang="en-US" sz="1600" dirty="0">
                <a:solidFill>
                  <a:schemeClr val="tx1"/>
                </a:solidFill>
                <a:latin typeface="Arial" pitchFamily="-110" charset="0"/>
                <a:ea typeface="ＭＳ Ｐゴシック" pitchFamily="-110" charset="-128"/>
                <a:cs typeface="ＭＳ Ｐゴシック" pitchFamily="-110" charset="-128"/>
                <a:sym typeface="Arial" pitchFamily="-110" charset="0"/>
              </a:rPr>
            </a:br>
            <a:r>
              <a:rPr lang="en-US" sz="1600" dirty="0">
                <a:solidFill>
                  <a:schemeClr val="tx1"/>
                </a:solidFill>
                <a:latin typeface="Arial" pitchFamily="-110" charset="0"/>
                <a:ea typeface="ＭＳ Ｐゴシック" pitchFamily="-110" charset="-128"/>
                <a:cs typeface="ＭＳ Ｐゴシック" pitchFamily="-110" charset="-128"/>
                <a:sym typeface="Arial" pitchFamily="-110" charset="0"/>
              </a:rPr>
              <a:t>and evaluation</a:t>
            </a:r>
          </a:p>
        </p:txBody>
      </p:sp>
      <p:sp>
        <p:nvSpPr>
          <p:cNvPr id="131087" name="Oval 17"/>
          <p:cNvSpPr>
            <a:spLocks/>
          </p:cNvSpPr>
          <p:nvPr/>
        </p:nvSpPr>
        <p:spPr bwMode="auto">
          <a:xfrm>
            <a:off x="4394200" y="2640401"/>
            <a:ext cx="63500" cy="63500"/>
          </a:xfrm>
          <a:prstGeom prst="ellipse">
            <a:avLst/>
          </a:prstGeom>
          <a:solidFill>
            <a:schemeClr val="accent1"/>
          </a:solidFill>
          <a:ln w="12700">
            <a:solidFill>
              <a:schemeClr val="tx1"/>
            </a:solidFill>
            <a:round/>
            <a:headEnd/>
            <a:tailEnd/>
          </a:ln>
        </p:spPr>
        <p:txBody>
          <a:bodyPr lIns="0" tIns="0" rIns="0" bIns="0">
            <a:prstTxWarp prst="textNoShape">
              <a:avLst/>
            </a:prstTxWarp>
          </a:bodyPr>
          <a:lstStyle/>
          <a:p>
            <a:endParaRPr lang="en-US"/>
          </a:p>
        </p:txBody>
      </p:sp>
      <p:sp>
        <p:nvSpPr>
          <p:cNvPr id="131088" name="Oval 18"/>
          <p:cNvSpPr>
            <a:spLocks/>
          </p:cNvSpPr>
          <p:nvPr/>
        </p:nvSpPr>
        <p:spPr bwMode="auto">
          <a:xfrm>
            <a:off x="4432300" y="2589601"/>
            <a:ext cx="63500" cy="63500"/>
          </a:xfrm>
          <a:prstGeom prst="ellipse">
            <a:avLst/>
          </a:prstGeom>
          <a:solidFill>
            <a:schemeClr val="accent1"/>
          </a:solidFill>
          <a:ln w="12700">
            <a:solidFill>
              <a:schemeClr val="tx1"/>
            </a:solidFill>
            <a:round/>
            <a:headEnd/>
            <a:tailEnd/>
          </a:ln>
        </p:spPr>
        <p:txBody>
          <a:bodyPr lIns="0" tIns="0" rIns="0" bIns="0">
            <a:prstTxWarp prst="textNoShape">
              <a:avLst/>
            </a:prstTxWarp>
          </a:bodyPr>
          <a:lstStyle/>
          <a:p>
            <a:endParaRPr lang="en-US"/>
          </a:p>
        </p:txBody>
      </p:sp>
      <p:sp>
        <p:nvSpPr>
          <p:cNvPr id="131089" name="Oval 19"/>
          <p:cNvSpPr>
            <a:spLocks/>
          </p:cNvSpPr>
          <p:nvPr/>
        </p:nvSpPr>
        <p:spPr bwMode="auto">
          <a:xfrm>
            <a:off x="4445000" y="2640401"/>
            <a:ext cx="63500" cy="63500"/>
          </a:xfrm>
          <a:prstGeom prst="ellipse">
            <a:avLst/>
          </a:prstGeom>
          <a:solidFill>
            <a:schemeClr val="accent1"/>
          </a:solidFill>
          <a:ln w="12700">
            <a:solidFill>
              <a:schemeClr val="tx1"/>
            </a:solidFill>
            <a:round/>
            <a:headEnd/>
            <a:tailEnd/>
          </a:ln>
        </p:spPr>
        <p:txBody>
          <a:bodyPr lIns="0" tIns="0" rIns="0" bIns="0">
            <a:prstTxWarp prst="textNoShape">
              <a:avLst/>
            </a:prstTxWarp>
          </a:bodyPr>
          <a:lstStyle/>
          <a:p>
            <a:endParaRPr lang="en-US"/>
          </a:p>
        </p:txBody>
      </p:sp>
      <p:sp>
        <p:nvSpPr>
          <p:cNvPr id="131090" name="Oval 20"/>
          <p:cNvSpPr>
            <a:spLocks/>
          </p:cNvSpPr>
          <p:nvPr/>
        </p:nvSpPr>
        <p:spPr bwMode="auto">
          <a:xfrm>
            <a:off x="4025900" y="2576901"/>
            <a:ext cx="63500" cy="63500"/>
          </a:xfrm>
          <a:prstGeom prst="ellipse">
            <a:avLst/>
          </a:prstGeom>
          <a:solidFill>
            <a:schemeClr val="accent1"/>
          </a:solidFill>
          <a:ln w="12700">
            <a:solidFill>
              <a:schemeClr val="tx1"/>
            </a:solidFill>
            <a:round/>
            <a:headEnd/>
            <a:tailEnd/>
          </a:ln>
        </p:spPr>
        <p:txBody>
          <a:bodyPr lIns="0" tIns="0" rIns="0" bIns="0">
            <a:prstTxWarp prst="textNoShape">
              <a:avLst/>
            </a:prstTxWarp>
          </a:bodyPr>
          <a:lstStyle/>
          <a:p>
            <a:endParaRPr lang="en-US"/>
          </a:p>
        </p:txBody>
      </p:sp>
      <p:sp>
        <p:nvSpPr>
          <p:cNvPr id="131091" name="Oval 21"/>
          <p:cNvSpPr>
            <a:spLocks/>
          </p:cNvSpPr>
          <p:nvPr/>
        </p:nvSpPr>
        <p:spPr bwMode="auto">
          <a:xfrm>
            <a:off x="4483100" y="2627701"/>
            <a:ext cx="63500" cy="63500"/>
          </a:xfrm>
          <a:prstGeom prst="ellipse">
            <a:avLst/>
          </a:prstGeom>
          <a:solidFill>
            <a:schemeClr val="accent1"/>
          </a:solidFill>
          <a:ln w="12700">
            <a:solidFill>
              <a:schemeClr val="tx1"/>
            </a:solidFill>
            <a:round/>
            <a:headEnd/>
            <a:tailEnd/>
          </a:ln>
        </p:spPr>
        <p:txBody>
          <a:bodyPr lIns="0" tIns="0" rIns="0" bIns="0">
            <a:prstTxWarp prst="textNoShape">
              <a:avLst/>
            </a:prstTxWarp>
          </a:bodyPr>
          <a:lstStyle/>
          <a:p>
            <a:endParaRPr lang="en-US"/>
          </a:p>
        </p:txBody>
      </p:sp>
      <p:sp>
        <p:nvSpPr>
          <p:cNvPr id="131092" name="Oval 22"/>
          <p:cNvSpPr>
            <a:spLocks/>
          </p:cNvSpPr>
          <p:nvPr/>
        </p:nvSpPr>
        <p:spPr bwMode="auto">
          <a:xfrm>
            <a:off x="4076700" y="2576901"/>
            <a:ext cx="63500" cy="63500"/>
          </a:xfrm>
          <a:prstGeom prst="ellipse">
            <a:avLst/>
          </a:prstGeom>
          <a:solidFill>
            <a:schemeClr val="accent1"/>
          </a:solidFill>
          <a:ln w="12700">
            <a:solidFill>
              <a:schemeClr val="tx1"/>
            </a:solidFill>
            <a:round/>
            <a:headEnd/>
            <a:tailEnd/>
          </a:ln>
        </p:spPr>
        <p:txBody>
          <a:bodyPr lIns="0" tIns="0" rIns="0" bIns="0">
            <a:prstTxWarp prst="textNoShape">
              <a:avLst/>
            </a:prstTxWarp>
          </a:bodyPr>
          <a:lstStyle/>
          <a:p>
            <a:endParaRPr lang="en-US"/>
          </a:p>
        </p:txBody>
      </p:sp>
      <p:sp>
        <p:nvSpPr>
          <p:cNvPr id="131093" name="Oval 23"/>
          <p:cNvSpPr>
            <a:spLocks/>
          </p:cNvSpPr>
          <p:nvPr/>
        </p:nvSpPr>
        <p:spPr bwMode="auto">
          <a:xfrm>
            <a:off x="4051300" y="2551501"/>
            <a:ext cx="63500" cy="63500"/>
          </a:xfrm>
          <a:prstGeom prst="ellipse">
            <a:avLst/>
          </a:prstGeom>
          <a:solidFill>
            <a:schemeClr val="accent1"/>
          </a:solidFill>
          <a:ln w="12700">
            <a:solidFill>
              <a:schemeClr val="tx1"/>
            </a:solidFill>
            <a:round/>
            <a:headEnd/>
            <a:tailEnd/>
          </a:ln>
        </p:spPr>
        <p:txBody>
          <a:bodyPr lIns="0" tIns="0" rIns="0" bIns="0">
            <a:prstTxWarp prst="textNoShape">
              <a:avLst/>
            </a:prstTxWarp>
          </a:bodyPr>
          <a:lstStyle/>
          <a:p>
            <a:endParaRPr lang="en-US"/>
          </a:p>
        </p:txBody>
      </p:sp>
      <p:sp>
        <p:nvSpPr>
          <p:cNvPr id="131094" name="Oval 24"/>
          <p:cNvSpPr>
            <a:spLocks/>
          </p:cNvSpPr>
          <p:nvPr/>
        </p:nvSpPr>
        <p:spPr bwMode="auto">
          <a:xfrm>
            <a:off x="4114800" y="2526101"/>
            <a:ext cx="63500" cy="63500"/>
          </a:xfrm>
          <a:prstGeom prst="ellipse">
            <a:avLst/>
          </a:prstGeom>
          <a:solidFill>
            <a:schemeClr val="accent1"/>
          </a:solidFill>
          <a:ln w="12700">
            <a:solidFill>
              <a:schemeClr val="tx1"/>
            </a:solidFill>
            <a:round/>
            <a:headEnd/>
            <a:tailEnd/>
          </a:ln>
        </p:spPr>
        <p:txBody>
          <a:bodyPr lIns="0" tIns="0" rIns="0" bIns="0">
            <a:prstTxWarp prst="textNoShape">
              <a:avLst/>
            </a:prstTxWarp>
          </a:bodyPr>
          <a:lstStyle/>
          <a:p>
            <a:endParaRPr lang="en-US"/>
          </a:p>
        </p:txBody>
      </p:sp>
      <p:sp>
        <p:nvSpPr>
          <p:cNvPr id="131095" name="Oval 25"/>
          <p:cNvSpPr>
            <a:spLocks/>
          </p:cNvSpPr>
          <p:nvPr/>
        </p:nvSpPr>
        <p:spPr bwMode="auto">
          <a:xfrm>
            <a:off x="5410200" y="2576901"/>
            <a:ext cx="63500" cy="63500"/>
          </a:xfrm>
          <a:prstGeom prst="ellipse">
            <a:avLst/>
          </a:prstGeom>
          <a:solidFill>
            <a:srgbClr val="BC353C"/>
          </a:solidFill>
          <a:ln w="12700">
            <a:solidFill>
              <a:schemeClr val="tx1"/>
            </a:solidFill>
            <a:round/>
            <a:headEnd/>
            <a:tailEnd/>
          </a:ln>
        </p:spPr>
        <p:txBody>
          <a:bodyPr lIns="0" tIns="0" rIns="0" bIns="0">
            <a:prstTxWarp prst="textNoShape">
              <a:avLst/>
            </a:prstTxWarp>
          </a:bodyPr>
          <a:lstStyle/>
          <a:p>
            <a:endParaRPr lang="en-US"/>
          </a:p>
        </p:txBody>
      </p:sp>
      <p:sp>
        <p:nvSpPr>
          <p:cNvPr id="131096" name="Oval 26"/>
          <p:cNvSpPr>
            <a:spLocks/>
          </p:cNvSpPr>
          <p:nvPr/>
        </p:nvSpPr>
        <p:spPr bwMode="auto">
          <a:xfrm>
            <a:off x="5486400" y="2576901"/>
            <a:ext cx="63500" cy="63500"/>
          </a:xfrm>
          <a:prstGeom prst="ellipse">
            <a:avLst/>
          </a:prstGeom>
          <a:solidFill>
            <a:srgbClr val="BC353C"/>
          </a:solidFill>
          <a:ln w="12700">
            <a:solidFill>
              <a:schemeClr val="tx1"/>
            </a:solidFill>
            <a:round/>
            <a:headEnd/>
            <a:tailEnd/>
          </a:ln>
        </p:spPr>
        <p:txBody>
          <a:bodyPr lIns="0" tIns="0" rIns="0" bIns="0">
            <a:prstTxWarp prst="textNoShape">
              <a:avLst/>
            </a:prstTxWarp>
          </a:bodyPr>
          <a:lstStyle/>
          <a:p>
            <a:endParaRPr lang="en-US"/>
          </a:p>
        </p:txBody>
      </p:sp>
      <p:sp>
        <p:nvSpPr>
          <p:cNvPr id="131097" name="Oval 27"/>
          <p:cNvSpPr>
            <a:spLocks/>
          </p:cNvSpPr>
          <p:nvPr/>
        </p:nvSpPr>
        <p:spPr bwMode="auto">
          <a:xfrm>
            <a:off x="5549900" y="2576901"/>
            <a:ext cx="63500" cy="63500"/>
          </a:xfrm>
          <a:prstGeom prst="ellipse">
            <a:avLst/>
          </a:prstGeom>
          <a:solidFill>
            <a:srgbClr val="BC353C"/>
          </a:solidFill>
          <a:ln w="12700">
            <a:solidFill>
              <a:schemeClr val="tx1"/>
            </a:solidFill>
            <a:round/>
            <a:headEnd/>
            <a:tailEnd/>
          </a:ln>
        </p:spPr>
        <p:txBody>
          <a:bodyPr lIns="0" tIns="0" rIns="0" bIns="0">
            <a:prstTxWarp prst="textNoShape">
              <a:avLst/>
            </a:prstTxWarp>
          </a:bodyPr>
          <a:lstStyle/>
          <a:p>
            <a:endParaRPr lang="en-US"/>
          </a:p>
        </p:txBody>
      </p:sp>
      <p:sp>
        <p:nvSpPr>
          <p:cNvPr id="131098" name="Oval 28"/>
          <p:cNvSpPr>
            <a:spLocks/>
          </p:cNvSpPr>
          <p:nvPr/>
        </p:nvSpPr>
        <p:spPr bwMode="auto">
          <a:xfrm>
            <a:off x="5626100" y="2576901"/>
            <a:ext cx="63500" cy="63500"/>
          </a:xfrm>
          <a:prstGeom prst="ellipse">
            <a:avLst/>
          </a:prstGeom>
          <a:solidFill>
            <a:srgbClr val="BC353C"/>
          </a:solidFill>
          <a:ln w="12700">
            <a:solidFill>
              <a:schemeClr val="tx1"/>
            </a:solidFill>
            <a:round/>
            <a:headEnd/>
            <a:tailEnd/>
          </a:ln>
        </p:spPr>
        <p:txBody>
          <a:bodyPr lIns="0" tIns="0" rIns="0" bIns="0">
            <a:prstTxWarp prst="textNoShape">
              <a:avLst/>
            </a:prstTxWarp>
          </a:bodyPr>
          <a:lstStyle/>
          <a:p>
            <a:endParaRPr lang="en-US"/>
          </a:p>
        </p:txBody>
      </p:sp>
      <p:sp>
        <p:nvSpPr>
          <p:cNvPr id="131099" name="Oval 29"/>
          <p:cNvSpPr>
            <a:spLocks/>
          </p:cNvSpPr>
          <p:nvPr/>
        </p:nvSpPr>
        <p:spPr bwMode="auto">
          <a:xfrm>
            <a:off x="5702300" y="2576901"/>
            <a:ext cx="63500" cy="63500"/>
          </a:xfrm>
          <a:prstGeom prst="ellipse">
            <a:avLst/>
          </a:prstGeom>
          <a:solidFill>
            <a:srgbClr val="BC353C"/>
          </a:solidFill>
          <a:ln w="12700">
            <a:solidFill>
              <a:schemeClr val="tx1"/>
            </a:solidFill>
            <a:round/>
            <a:headEnd/>
            <a:tailEnd/>
          </a:ln>
        </p:spPr>
        <p:txBody>
          <a:bodyPr lIns="0" tIns="0" rIns="0" bIns="0">
            <a:prstTxWarp prst="textNoShape">
              <a:avLst/>
            </a:prstTxWarp>
          </a:bodyPr>
          <a:lstStyle/>
          <a:p>
            <a:endParaRPr lang="en-US"/>
          </a:p>
        </p:txBody>
      </p:sp>
      <p:sp>
        <p:nvSpPr>
          <p:cNvPr id="131100" name="Oval 30"/>
          <p:cNvSpPr>
            <a:spLocks/>
          </p:cNvSpPr>
          <p:nvPr/>
        </p:nvSpPr>
        <p:spPr bwMode="auto">
          <a:xfrm>
            <a:off x="5765800" y="2576901"/>
            <a:ext cx="63500" cy="63500"/>
          </a:xfrm>
          <a:prstGeom prst="ellipse">
            <a:avLst/>
          </a:prstGeom>
          <a:solidFill>
            <a:srgbClr val="BC353C"/>
          </a:solidFill>
          <a:ln w="12700">
            <a:solidFill>
              <a:schemeClr val="tx1"/>
            </a:solidFill>
            <a:round/>
            <a:headEnd/>
            <a:tailEnd/>
          </a:ln>
        </p:spPr>
        <p:txBody>
          <a:bodyPr lIns="0" tIns="0" rIns="0" bIns="0">
            <a:prstTxWarp prst="textNoShape">
              <a:avLst/>
            </a:prstTxWarp>
          </a:bodyPr>
          <a:lstStyle/>
          <a:p>
            <a:endParaRPr lang="en-US"/>
          </a:p>
        </p:txBody>
      </p:sp>
      <p:sp>
        <p:nvSpPr>
          <p:cNvPr id="131101" name="Oval 31"/>
          <p:cNvSpPr>
            <a:spLocks/>
          </p:cNvSpPr>
          <p:nvPr/>
        </p:nvSpPr>
        <p:spPr bwMode="auto">
          <a:xfrm>
            <a:off x="5842000" y="2576901"/>
            <a:ext cx="63500" cy="63500"/>
          </a:xfrm>
          <a:prstGeom prst="ellipse">
            <a:avLst/>
          </a:prstGeom>
          <a:solidFill>
            <a:srgbClr val="BC353C"/>
          </a:solidFill>
          <a:ln w="12700">
            <a:solidFill>
              <a:schemeClr val="tx1"/>
            </a:solidFill>
            <a:round/>
            <a:headEnd/>
            <a:tailEnd/>
          </a:ln>
        </p:spPr>
        <p:txBody>
          <a:bodyPr lIns="0" tIns="0" rIns="0" bIns="0">
            <a:prstTxWarp prst="textNoShape">
              <a:avLst/>
            </a:prstTxWarp>
          </a:bodyPr>
          <a:lstStyle/>
          <a:p>
            <a:endParaRPr lang="en-US"/>
          </a:p>
        </p:txBody>
      </p:sp>
      <p:sp>
        <p:nvSpPr>
          <p:cNvPr id="131102" name="Oval 32"/>
          <p:cNvSpPr>
            <a:spLocks/>
          </p:cNvSpPr>
          <p:nvPr/>
        </p:nvSpPr>
        <p:spPr bwMode="auto">
          <a:xfrm>
            <a:off x="5905500" y="2576901"/>
            <a:ext cx="63500" cy="63500"/>
          </a:xfrm>
          <a:prstGeom prst="ellipse">
            <a:avLst/>
          </a:prstGeom>
          <a:solidFill>
            <a:srgbClr val="BC353C"/>
          </a:solidFill>
          <a:ln w="12700">
            <a:solidFill>
              <a:schemeClr val="tx1"/>
            </a:solidFill>
            <a:round/>
            <a:headEnd/>
            <a:tailEnd/>
          </a:ln>
        </p:spPr>
        <p:txBody>
          <a:bodyPr lIns="0" tIns="0" rIns="0" bIns="0">
            <a:prstTxWarp prst="textNoShape">
              <a:avLst/>
            </a:prstTxWarp>
          </a:bodyPr>
          <a:lstStyle/>
          <a:p>
            <a:endParaRPr lang="en-US"/>
          </a:p>
        </p:txBody>
      </p:sp>
      <p:sp>
        <p:nvSpPr>
          <p:cNvPr id="131103" name="Oval 33"/>
          <p:cNvSpPr>
            <a:spLocks/>
          </p:cNvSpPr>
          <p:nvPr/>
        </p:nvSpPr>
        <p:spPr bwMode="auto">
          <a:xfrm>
            <a:off x="4089400" y="2589601"/>
            <a:ext cx="84138" cy="87313"/>
          </a:xfrm>
          <a:prstGeom prst="ellipse">
            <a:avLst/>
          </a:prstGeom>
          <a:solidFill>
            <a:schemeClr val="accent1"/>
          </a:solidFill>
          <a:ln w="12700">
            <a:solidFill>
              <a:schemeClr val="tx1"/>
            </a:solidFill>
            <a:round/>
            <a:headEnd/>
            <a:tailEnd/>
          </a:ln>
        </p:spPr>
        <p:txBody>
          <a:bodyPr lIns="0" tIns="0" rIns="0" bIns="0">
            <a:prstTxWarp prst="textNoShape">
              <a:avLst/>
            </a:prstTxWarp>
          </a:bodyPr>
          <a:lstStyle/>
          <a:p>
            <a:endParaRPr lang="en-US"/>
          </a:p>
        </p:txBody>
      </p:sp>
      <p:sp>
        <p:nvSpPr>
          <p:cNvPr id="131104" name="Oval 34"/>
          <p:cNvSpPr>
            <a:spLocks/>
          </p:cNvSpPr>
          <p:nvPr/>
        </p:nvSpPr>
        <p:spPr bwMode="auto">
          <a:xfrm>
            <a:off x="4149725" y="2526101"/>
            <a:ext cx="85725" cy="87313"/>
          </a:xfrm>
          <a:prstGeom prst="ellipse">
            <a:avLst/>
          </a:prstGeom>
          <a:solidFill>
            <a:schemeClr val="accent1"/>
          </a:solidFill>
          <a:ln w="12700">
            <a:solidFill>
              <a:schemeClr val="tx1"/>
            </a:solidFill>
            <a:round/>
            <a:headEnd/>
            <a:tailEnd/>
          </a:ln>
        </p:spPr>
        <p:txBody>
          <a:bodyPr lIns="0" tIns="0" rIns="0" bIns="0">
            <a:prstTxWarp prst="textNoShape">
              <a:avLst/>
            </a:prstTxWarp>
          </a:bodyPr>
          <a:lstStyle/>
          <a:p>
            <a:endParaRPr lang="en-US"/>
          </a:p>
        </p:txBody>
      </p:sp>
      <p:sp>
        <p:nvSpPr>
          <p:cNvPr id="131105" name="Oval 35"/>
          <p:cNvSpPr>
            <a:spLocks/>
          </p:cNvSpPr>
          <p:nvPr/>
        </p:nvSpPr>
        <p:spPr bwMode="auto">
          <a:xfrm>
            <a:off x="4162425" y="2603889"/>
            <a:ext cx="85725" cy="87312"/>
          </a:xfrm>
          <a:prstGeom prst="ellipse">
            <a:avLst/>
          </a:prstGeom>
          <a:solidFill>
            <a:schemeClr val="accent1"/>
          </a:solidFill>
          <a:ln w="12700">
            <a:solidFill>
              <a:schemeClr val="tx1"/>
            </a:solidFill>
            <a:round/>
            <a:headEnd/>
            <a:tailEnd/>
          </a:ln>
        </p:spPr>
        <p:txBody>
          <a:bodyPr lIns="0" tIns="0" rIns="0" bIns="0">
            <a:prstTxWarp prst="textNoShape">
              <a:avLst/>
            </a:prstTxWarp>
          </a:bodyPr>
          <a:lstStyle/>
          <a:p>
            <a:endParaRPr lang="en-US"/>
          </a:p>
        </p:txBody>
      </p:sp>
      <p:sp>
        <p:nvSpPr>
          <p:cNvPr id="131106" name="Oval 36"/>
          <p:cNvSpPr>
            <a:spLocks/>
          </p:cNvSpPr>
          <p:nvPr/>
        </p:nvSpPr>
        <p:spPr bwMode="auto">
          <a:xfrm>
            <a:off x="4248150" y="2627701"/>
            <a:ext cx="85725" cy="87313"/>
          </a:xfrm>
          <a:prstGeom prst="ellipse">
            <a:avLst/>
          </a:prstGeom>
          <a:solidFill>
            <a:schemeClr val="accent1"/>
          </a:solidFill>
          <a:ln w="12700">
            <a:solidFill>
              <a:schemeClr val="tx1"/>
            </a:solidFill>
            <a:round/>
            <a:headEnd/>
            <a:tailEnd/>
          </a:ln>
        </p:spPr>
        <p:txBody>
          <a:bodyPr lIns="0" tIns="0" rIns="0" bIns="0">
            <a:prstTxWarp prst="textNoShape">
              <a:avLst/>
            </a:prstTxWarp>
          </a:bodyPr>
          <a:lstStyle/>
          <a:p>
            <a:endParaRPr lang="en-US"/>
          </a:p>
        </p:txBody>
      </p:sp>
      <p:sp>
        <p:nvSpPr>
          <p:cNvPr id="131107" name="Oval 37"/>
          <p:cNvSpPr>
            <a:spLocks/>
          </p:cNvSpPr>
          <p:nvPr/>
        </p:nvSpPr>
        <p:spPr bwMode="auto">
          <a:xfrm>
            <a:off x="4211638" y="2578489"/>
            <a:ext cx="84137" cy="87312"/>
          </a:xfrm>
          <a:prstGeom prst="ellipse">
            <a:avLst/>
          </a:prstGeom>
          <a:solidFill>
            <a:schemeClr val="accent1"/>
          </a:solidFill>
          <a:ln w="12700">
            <a:solidFill>
              <a:schemeClr val="tx1"/>
            </a:solidFill>
            <a:round/>
            <a:headEnd/>
            <a:tailEnd/>
          </a:ln>
        </p:spPr>
        <p:txBody>
          <a:bodyPr lIns="0" tIns="0" rIns="0" bIns="0">
            <a:prstTxWarp prst="textNoShape">
              <a:avLst/>
            </a:prstTxWarp>
          </a:bodyPr>
          <a:lstStyle/>
          <a:p>
            <a:endParaRPr lang="en-US"/>
          </a:p>
        </p:txBody>
      </p:sp>
      <p:sp>
        <p:nvSpPr>
          <p:cNvPr id="131108" name="Oval 38"/>
          <p:cNvSpPr>
            <a:spLocks/>
          </p:cNvSpPr>
          <p:nvPr/>
        </p:nvSpPr>
        <p:spPr bwMode="auto">
          <a:xfrm>
            <a:off x="4321175" y="2627701"/>
            <a:ext cx="85725" cy="87313"/>
          </a:xfrm>
          <a:prstGeom prst="ellipse">
            <a:avLst/>
          </a:prstGeom>
          <a:solidFill>
            <a:schemeClr val="accent1"/>
          </a:solidFill>
          <a:ln w="12700">
            <a:solidFill>
              <a:schemeClr val="tx1"/>
            </a:solidFill>
            <a:round/>
            <a:headEnd/>
            <a:tailEnd/>
          </a:ln>
        </p:spPr>
        <p:txBody>
          <a:bodyPr lIns="0" tIns="0" rIns="0" bIns="0">
            <a:prstTxWarp prst="textNoShape">
              <a:avLst/>
            </a:prstTxWarp>
          </a:bodyPr>
          <a:lstStyle/>
          <a:p>
            <a:endParaRPr lang="en-US"/>
          </a:p>
        </p:txBody>
      </p:sp>
      <p:sp>
        <p:nvSpPr>
          <p:cNvPr id="131109" name="Oval 39"/>
          <p:cNvSpPr>
            <a:spLocks/>
          </p:cNvSpPr>
          <p:nvPr/>
        </p:nvSpPr>
        <p:spPr bwMode="auto">
          <a:xfrm>
            <a:off x="4284663" y="2578489"/>
            <a:ext cx="85725" cy="87312"/>
          </a:xfrm>
          <a:prstGeom prst="ellipse">
            <a:avLst/>
          </a:prstGeom>
          <a:solidFill>
            <a:schemeClr val="accent1"/>
          </a:solidFill>
          <a:ln w="12700">
            <a:solidFill>
              <a:schemeClr val="tx1"/>
            </a:solidFill>
            <a:round/>
            <a:headEnd/>
            <a:tailEnd/>
          </a:ln>
        </p:spPr>
        <p:txBody>
          <a:bodyPr lIns="0" tIns="0" rIns="0" bIns="0">
            <a:prstTxWarp prst="textNoShape">
              <a:avLst/>
            </a:prstTxWarp>
          </a:bodyPr>
          <a:lstStyle/>
          <a:p>
            <a:endParaRPr lang="en-US"/>
          </a:p>
        </p:txBody>
      </p:sp>
      <p:sp>
        <p:nvSpPr>
          <p:cNvPr id="131110" name="Oval 40"/>
          <p:cNvSpPr>
            <a:spLocks/>
          </p:cNvSpPr>
          <p:nvPr/>
        </p:nvSpPr>
        <p:spPr bwMode="auto">
          <a:xfrm>
            <a:off x="4370388" y="2553089"/>
            <a:ext cx="84137" cy="87312"/>
          </a:xfrm>
          <a:prstGeom prst="ellipse">
            <a:avLst/>
          </a:prstGeom>
          <a:solidFill>
            <a:schemeClr val="accent1"/>
          </a:solidFill>
          <a:ln w="12700">
            <a:solidFill>
              <a:schemeClr val="tx1"/>
            </a:solidFill>
            <a:round/>
            <a:headEnd/>
            <a:tailEnd/>
          </a:ln>
        </p:spPr>
        <p:txBody>
          <a:bodyPr lIns="0" tIns="0" rIns="0" bIns="0">
            <a:prstTxWarp prst="textNoShape">
              <a:avLst/>
            </a:prstTxWarp>
          </a:bodyPr>
          <a:lstStyle/>
          <a:p>
            <a:endParaRPr lang="en-US"/>
          </a:p>
        </p:txBody>
      </p:sp>
      <p:sp>
        <p:nvSpPr>
          <p:cNvPr id="131111" name="Oval 41"/>
          <p:cNvSpPr>
            <a:spLocks/>
          </p:cNvSpPr>
          <p:nvPr/>
        </p:nvSpPr>
        <p:spPr bwMode="auto">
          <a:xfrm>
            <a:off x="6794500" y="2589601"/>
            <a:ext cx="63500" cy="63500"/>
          </a:xfrm>
          <a:prstGeom prst="ellipse">
            <a:avLst/>
          </a:prstGeom>
          <a:solidFill>
            <a:srgbClr val="32B400"/>
          </a:solidFill>
          <a:ln w="12700">
            <a:solidFill>
              <a:schemeClr val="tx1"/>
            </a:solidFill>
            <a:round/>
            <a:headEnd/>
            <a:tailEnd/>
          </a:ln>
        </p:spPr>
        <p:txBody>
          <a:bodyPr lIns="0" tIns="0" rIns="0" bIns="0">
            <a:prstTxWarp prst="textNoShape">
              <a:avLst/>
            </a:prstTxWarp>
          </a:bodyPr>
          <a:lstStyle/>
          <a:p>
            <a:endParaRPr lang="en-US"/>
          </a:p>
        </p:txBody>
      </p:sp>
      <p:sp>
        <p:nvSpPr>
          <p:cNvPr id="131112" name="Oval 42"/>
          <p:cNvSpPr>
            <a:spLocks/>
          </p:cNvSpPr>
          <p:nvPr/>
        </p:nvSpPr>
        <p:spPr bwMode="auto">
          <a:xfrm>
            <a:off x="6845300" y="2589601"/>
            <a:ext cx="63500" cy="63500"/>
          </a:xfrm>
          <a:prstGeom prst="ellipse">
            <a:avLst/>
          </a:prstGeom>
          <a:solidFill>
            <a:srgbClr val="32B400"/>
          </a:solidFill>
          <a:ln w="12700">
            <a:solidFill>
              <a:schemeClr val="tx1"/>
            </a:solidFill>
            <a:round/>
            <a:headEnd/>
            <a:tailEnd/>
          </a:ln>
        </p:spPr>
        <p:txBody>
          <a:bodyPr lIns="0" tIns="0" rIns="0" bIns="0">
            <a:prstTxWarp prst="textNoShape">
              <a:avLst/>
            </a:prstTxWarp>
          </a:bodyPr>
          <a:lstStyle/>
          <a:p>
            <a:endParaRPr lang="en-US"/>
          </a:p>
        </p:txBody>
      </p:sp>
      <p:sp>
        <p:nvSpPr>
          <p:cNvPr id="131113" name="Oval 43"/>
          <p:cNvSpPr>
            <a:spLocks/>
          </p:cNvSpPr>
          <p:nvPr/>
        </p:nvSpPr>
        <p:spPr bwMode="auto">
          <a:xfrm>
            <a:off x="7023100" y="2551501"/>
            <a:ext cx="63500" cy="63500"/>
          </a:xfrm>
          <a:prstGeom prst="ellipse">
            <a:avLst/>
          </a:prstGeom>
          <a:solidFill>
            <a:srgbClr val="32B400"/>
          </a:solidFill>
          <a:ln w="12700">
            <a:solidFill>
              <a:schemeClr val="tx1"/>
            </a:solidFill>
            <a:round/>
            <a:headEnd/>
            <a:tailEnd/>
          </a:ln>
        </p:spPr>
        <p:txBody>
          <a:bodyPr lIns="0" tIns="0" rIns="0" bIns="0">
            <a:prstTxWarp prst="textNoShape">
              <a:avLst/>
            </a:prstTxWarp>
          </a:bodyPr>
          <a:lstStyle/>
          <a:p>
            <a:endParaRPr lang="en-US"/>
          </a:p>
        </p:txBody>
      </p:sp>
      <p:sp>
        <p:nvSpPr>
          <p:cNvPr id="131114" name="Oval 44"/>
          <p:cNvSpPr>
            <a:spLocks/>
          </p:cNvSpPr>
          <p:nvPr/>
        </p:nvSpPr>
        <p:spPr bwMode="auto">
          <a:xfrm>
            <a:off x="6883400" y="2538801"/>
            <a:ext cx="63500" cy="63500"/>
          </a:xfrm>
          <a:prstGeom prst="ellipse">
            <a:avLst/>
          </a:prstGeom>
          <a:solidFill>
            <a:srgbClr val="32B400"/>
          </a:solidFill>
          <a:ln w="12700">
            <a:solidFill>
              <a:schemeClr val="tx1"/>
            </a:solidFill>
            <a:round/>
            <a:headEnd/>
            <a:tailEnd/>
          </a:ln>
        </p:spPr>
        <p:txBody>
          <a:bodyPr lIns="0" tIns="0" rIns="0" bIns="0">
            <a:prstTxWarp prst="textNoShape">
              <a:avLst/>
            </a:prstTxWarp>
          </a:bodyPr>
          <a:lstStyle/>
          <a:p>
            <a:endParaRPr lang="en-US"/>
          </a:p>
        </p:txBody>
      </p:sp>
      <p:sp>
        <p:nvSpPr>
          <p:cNvPr id="131115" name="Oval 45"/>
          <p:cNvSpPr>
            <a:spLocks/>
          </p:cNvSpPr>
          <p:nvPr/>
        </p:nvSpPr>
        <p:spPr bwMode="auto">
          <a:xfrm>
            <a:off x="6858000" y="2602301"/>
            <a:ext cx="84138" cy="87313"/>
          </a:xfrm>
          <a:prstGeom prst="ellipse">
            <a:avLst/>
          </a:prstGeom>
          <a:solidFill>
            <a:srgbClr val="32B400"/>
          </a:solidFill>
          <a:ln w="12700">
            <a:solidFill>
              <a:schemeClr val="tx1"/>
            </a:solidFill>
            <a:round/>
            <a:headEnd/>
            <a:tailEnd/>
          </a:ln>
        </p:spPr>
        <p:txBody>
          <a:bodyPr lIns="0" tIns="0" rIns="0" bIns="0">
            <a:prstTxWarp prst="textNoShape">
              <a:avLst/>
            </a:prstTxWarp>
          </a:bodyPr>
          <a:lstStyle/>
          <a:p>
            <a:endParaRPr lang="en-US"/>
          </a:p>
        </p:txBody>
      </p:sp>
      <p:sp>
        <p:nvSpPr>
          <p:cNvPr id="131116" name="Oval 46"/>
          <p:cNvSpPr>
            <a:spLocks/>
          </p:cNvSpPr>
          <p:nvPr/>
        </p:nvSpPr>
        <p:spPr bwMode="auto">
          <a:xfrm>
            <a:off x="6921500" y="2538801"/>
            <a:ext cx="84138" cy="87313"/>
          </a:xfrm>
          <a:prstGeom prst="ellipse">
            <a:avLst/>
          </a:prstGeom>
          <a:solidFill>
            <a:srgbClr val="32B400"/>
          </a:solidFill>
          <a:ln w="12700">
            <a:solidFill>
              <a:schemeClr val="tx1"/>
            </a:solidFill>
            <a:round/>
            <a:headEnd/>
            <a:tailEnd/>
          </a:ln>
        </p:spPr>
        <p:txBody>
          <a:bodyPr lIns="0" tIns="0" rIns="0" bIns="0">
            <a:prstTxWarp prst="textNoShape">
              <a:avLst/>
            </a:prstTxWarp>
          </a:bodyPr>
          <a:lstStyle/>
          <a:p>
            <a:endParaRPr lang="en-US"/>
          </a:p>
        </p:txBody>
      </p:sp>
      <p:sp>
        <p:nvSpPr>
          <p:cNvPr id="131117" name="Oval 47"/>
          <p:cNvSpPr>
            <a:spLocks/>
          </p:cNvSpPr>
          <p:nvPr/>
        </p:nvSpPr>
        <p:spPr bwMode="auto">
          <a:xfrm>
            <a:off x="6934200" y="2615001"/>
            <a:ext cx="84138" cy="87313"/>
          </a:xfrm>
          <a:prstGeom prst="ellipse">
            <a:avLst/>
          </a:prstGeom>
          <a:solidFill>
            <a:srgbClr val="32B400"/>
          </a:solidFill>
          <a:ln w="12700">
            <a:solidFill>
              <a:schemeClr val="tx1"/>
            </a:solidFill>
            <a:round/>
            <a:headEnd/>
            <a:tailEnd/>
          </a:ln>
        </p:spPr>
        <p:txBody>
          <a:bodyPr lIns="0" tIns="0" rIns="0" bIns="0">
            <a:prstTxWarp prst="textNoShape">
              <a:avLst/>
            </a:prstTxWarp>
          </a:bodyPr>
          <a:lstStyle/>
          <a:p>
            <a:endParaRPr lang="en-US"/>
          </a:p>
        </p:txBody>
      </p:sp>
      <p:sp>
        <p:nvSpPr>
          <p:cNvPr id="131118" name="Oval 48"/>
          <p:cNvSpPr>
            <a:spLocks/>
          </p:cNvSpPr>
          <p:nvPr/>
        </p:nvSpPr>
        <p:spPr bwMode="auto">
          <a:xfrm>
            <a:off x="6858000" y="2653101"/>
            <a:ext cx="84138" cy="87313"/>
          </a:xfrm>
          <a:prstGeom prst="ellipse">
            <a:avLst/>
          </a:prstGeom>
          <a:solidFill>
            <a:srgbClr val="32B400"/>
          </a:solidFill>
          <a:ln w="12700">
            <a:solidFill>
              <a:schemeClr val="tx1"/>
            </a:solidFill>
            <a:round/>
            <a:headEnd/>
            <a:tailEnd/>
          </a:ln>
        </p:spPr>
        <p:txBody>
          <a:bodyPr lIns="0" tIns="0" rIns="0" bIns="0">
            <a:prstTxWarp prst="textNoShape">
              <a:avLst/>
            </a:prstTxWarp>
          </a:bodyPr>
          <a:lstStyle/>
          <a:p>
            <a:endParaRPr lang="en-US"/>
          </a:p>
        </p:txBody>
      </p:sp>
      <p:sp>
        <p:nvSpPr>
          <p:cNvPr id="131119" name="Oval 49"/>
          <p:cNvSpPr>
            <a:spLocks/>
          </p:cNvSpPr>
          <p:nvPr/>
        </p:nvSpPr>
        <p:spPr bwMode="auto">
          <a:xfrm rot="-6791914">
            <a:off x="6742113" y="2484826"/>
            <a:ext cx="63500" cy="63500"/>
          </a:xfrm>
          <a:prstGeom prst="ellipse">
            <a:avLst/>
          </a:prstGeom>
          <a:solidFill>
            <a:srgbClr val="32B400"/>
          </a:solidFill>
          <a:ln w="12700">
            <a:solidFill>
              <a:schemeClr val="tx1"/>
            </a:solidFill>
            <a:round/>
            <a:headEnd/>
            <a:tailEnd/>
          </a:ln>
        </p:spPr>
        <p:txBody>
          <a:bodyPr lIns="0" tIns="0" rIns="0" bIns="0">
            <a:prstTxWarp prst="textNoShape">
              <a:avLst/>
            </a:prstTxWarp>
          </a:bodyPr>
          <a:lstStyle/>
          <a:p>
            <a:endParaRPr lang="en-US"/>
          </a:p>
        </p:txBody>
      </p:sp>
      <p:sp>
        <p:nvSpPr>
          <p:cNvPr id="131120" name="Oval 50"/>
          <p:cNvSpPr>
            <a:spLocks/>
          </p:cNvSpPr>
          <p:nvPr/>
        </p:nvSpPr>
        <p:spPr bwMode="auto">
          <a:xfrm rot="-6791914">
            <a:off x="6683375" y="2462601"/>
            <a:ext cx="63500" cy="63500"/>
          </a:xfrm>
          <a:prstGeom prst="ellipse">
            <a:avLst/>
          </a:prstGeom>
          <a:solidFill>
            <a:srgbClr val="32B400"/>
          </a:solidFill>
          <a:ln w="12700">
            <a:solidFill>
              <a:schemeClr val="tx1"/>
            </a:solidFill>
            <a:round/>
            <a:headEnd/>
            <a:tailEnd/>
          </a:ln>
        </p:spPr>
        <p:txBody>
          <a:bodyPr lIns="0" tIns="0" rIns="0" bIns="0">
            <a:prstTxWarp prst="textNoShape">
              <a:avLst/>
            </a:prstTxWarp>
          </a:bodyPr>
          <a:lstStyle/>
          <a:p>
            <a:endParaRPr lang="en-US"/>
          </a:p>
        </p:txBody>
      </p:sp>
      <p:sp>
        <p:nvSpPr>
          <p:cNvPr id="131121" name="Oval 51"/>
          <p:cNvSpPr>
            <a:spLocks/>
          </p:cNvSpPr>
          <p:nvPr/>
        </p:nvSpPr>
        <p:spPr bwMode="auto">
          <a:xfrm rot="-6791914">
            <a:off x="6729413" y="2432439"/>
            <a:ext cx="63500" cy="63500"/>
          </a:xfrm>
          <a:prstGeom prst="ellipse">
            <a:avLst/>
          </a:prstGeom>
          <a:solidFill>
            <a:srgbClr val="32B400"/>
          </a:solidFill>
          <a:ln w="12700">
            <a:solidFill>
              <a:schemeClr val="tx1"/>
            </a:solidFill>
            <a:round/>
            <a:headEnd/>
            <a:tailEnd/>
          </a:ln>
        </p:spPr>
        <p:txBody>
          <a:bodyPr lIns="0" tIns="0" rIns="0" bIns="0">
            <a:prstTxWarp prst="textNoShape">
              <a:avLst/>
            </a:prstTxWarp>
          </a:bodyPr>
          <a:lstStyle/>
          <a:p>
            <a:endParaRPr lang="en-US"/>
          </a:p>
        </p:txBody>
      </p:sp>
      <p:sp>
        <p:nvSpPr>
          <p:cNvPr id="131122" name="Oval 52"/>
          <p:cNvSpPr>
            <a:spLocks/>
          </p:cNvSpPr>
          <p:nvPr/>
        </p:nvSpPr>
        <p:spPr bwMode="auto">
          <a:xfrm rot="-6791914">
            <a:off x="6699250" y="2407039"/>
            <a:ext cx="63500" cy="63500"/>
          </a:xfrm>
          <a:prstGeom prst="ellipse">
            <a:avLst/>
          </a:prstGeom>
          <a:solidFill>
            <a:srgbClr val="32B400"/>
          </a:solidFill>
          <a:ln w="12700">
            <a:solidFill>
              <a:schemeClr val="tx1"/>
            </a:solidFill>
            <a:round/>
            <a:headEnd/>
            <a:tailEnd/>
          </a:ln>
        </p:spPr>
        <p:txBody>
          <a:bodyPr lIns="0" tIns="0" rIns="0" bIns="0">
            <a:prstTxWarp prst="textNoShape">
              <a:avLst/>
            </a:prstTxWarp>
          </a:bodyPr>
          <a:lstStyle/>
          <a:p>
            <a:endParaRPr lang="en-US"/>
          </a:p>
        </p:txBody>
      </p:sp>
      <p:sp>
        <p:nvSpPr>
          <p:cNvPr id="131123" name="Oval 53"/>
          <p:cNvSpPr>
            <a:spLocks/>
          </p:cNvSpPr>
          <p:nvPr/>
        </p:nvSpPr>
        <p:spPr bwMode="auto">
          <a:xfrm rot="-6791914">
            <a:off x="6786563" y="2592776"/>
            <a:ext cx="84137" cy="87313"/>
          </a:xfrm>
          <a:prstGeom prst="ellipse">
            <a:avLst/>
          </a:prstGeom>
          <a:solidFill>
            <a:srgbClr val="32B400"/>
          </a:solidFill>
          <a:ln w="12700">
            <a:solidFill>
              <a:schemeClr val="tx1"/>
            </a:solidFill>
            <a:round/>
            <a:headEnd/>
            <a:tailEnd/>
          </a:ln>
        </p:spPr>
        <p:txBody>
          <a:bodyPr lIns="0" tIns="0" rIns="0" bIns="0">
            <a:prstTxWarp prst="textNoShape">
              <a:avLst/>
            </a:prstTxWarp>
          </a:bodyPr>
          <a:lstStyle/>
          <a:p>
            <a:endParaRPr lang="en-US"/>
          </a:p>
        </p:txBody>
      </p:sp>
      <p:sp>
        <p:nvSpPr>
          <p:cNvPr id="131124" name="Oval 54"/>
          <p:cNvSpPr>
            <a:spLocks/>
          </p:cNvSpPr>
          <p:nvPr/>
        </p:nvSpPr>
        <p:spPr bwMode="auto">
          <a:xfrm rot="-6791914">
            <a:off x="6757194" y="2525307"/>
            <a:ext cx="85725" cy="87313"/>
          </a:xfrm>
          <a:prstGeom prst="ellipse">
            <a:avLst/>
          </a:prstGeom>
          <a:solidFill>
            <a:srgbClr val="32B400"/>
          </a:solidFill>
          <a:ln w="12700">
            <a:solidFill>
              <a:schemeClr val="tx1"/>
            </a:solidFill>
            <a:round/>
            <a:headEnd/>
            <a:tailEnd/>
          </a:ln>
        </p:spPr>
        <p:txBody>
          <a:bodyPr lIns="0" tIns="0" rIns="0" bIns="0">
            <a:prstTxWarp prst="textNoShape">
              <a:avLst/>
            </a:prstTxWarp>
          </a:bodyPr>
          <a:lstStyle/>
          <a:p>
            <a:endParaRPr lang="en-US"/>
          </a:p>
        </p:txBody>
      </p:sp>
      <p:sp>
        <p:nvSpPr>
          <p:cNvPr id="131125" name="Oval 55"/>
          <p:cNvSpPr>
            <a:spLocks/>
          </p:cNvSpPr>
          <p:nvPr/>
        </p:nvSpPr>
        <p:spPr bwMode="auto">
          <a:xfrm rot="-6791914">
            <a:off x="6730206" y="2576108"/>
            <a:ext cx="85725" cy="87312"/>
          </a:xfrm>
          <a:prstGeom prst="ellipse">
            <a:avLst/>
          </a:prstGeom>
          <a:solidFill>
            <a:srgbClr val="32B400"/>
          </a:solidFill>
          <a:ln w="12700">
            <a:solidFill>
              <a:schemeClr val="tx1"/>
            </a:solidFill>
            <a:round/>
            <a:headEnd/>
            <a:tailEnd/>
          </a:ln>
        </p:spPr>
        <p:txBody>
          <a:bodyPr lIns="0" tIns="0" rIns="0" bIns="0">
            <a:prstTxWarp prst="textNoShape">
              <a:avLst/>
            </a:prstTxWarp>
          </a:bodyPr>
          <a:lstStyle/>
          <a:p>
            <a:endParaRPr lang="en-US"/>
          </a:p>
        </p:txBody>
      </p:sp>
      <p:sp>
        <p:nvSpPr>
          <p:cNvPr id="131126" name="Oval 56"/>
          <p:cNvSpPr>
            <a:spLocks/>
          </p:cNvSpPr>
          <p:nvPr/>
        </p:nvSpPr>
        <p:spPr bwMode="auto">
          <a:xfrm rot="-6791914">
            <a:off x="6673056" y="2512608"/>
            <a:ext cx="85725" cy="87312"/>
          </a:xfrm>
          <a:prstGeom prst="ellipse">
            <a:avLst/>
          </a:prstGeom>
          <a:solidFill>
            <a:srgbClr val="32B400"/>
          </a:solidFill>
          <a:ln w="12700">
            <a:solidFill>
              <a:schemeClr val="tx1"/>
            </a:solidFill>
            <a:round/>
            <a:headEnd/>
            <a:tailEnd/>
          </a:ln>
        </p:spPr>
        <p:txBody>
          <a:bodyPr lIns="0" tIns="0" rIns="0" bIns="0">
            <a:prstTxWarp prst="textNoShape">
              <a:avLst/>
            </a:prstTxWarp>
          </a:bodyPr>
          <a:lstStyle/>
          <a:p>
            <a:endParaRPr lang="en-US"/>
          </a:p>
        </p:txBody>
      </p:sp>
      <p:sp>
        <p:nvSpPr>
          <p:cNvPr id="131127" name="Oval 57"/>
          <p:cNvSpPr>
            <a:spLocks/>
          </p:cNvSpPr>
          <p:nvPr/>
        </p:nvSpPr>
        <p:spPr bwMode="auto">
          <a:xfrm>
            <a:off x="6642100" y="2399101"/>
            <a:ext cx="190500" cy="190500"/>
          </a:xfrm>
          <a:prstGeom prst="ellipse">
            <a:avLst/>
          </a:prstGeom>
          <a:noFill/>
          <a:ln w="12700">
            <a:solidFill>
              <a:schemeClr val="tx1"/>
            </a:solidFill>
            <a:round/>
            <a:headEnd/>
            <a:tailEnd/>
          </a:ln>
        </p:spPr>
        <p:txBody>
          <a:bodyPr lIns="0" tIns="0" rIns="0" bIns="0">
            <a:prstTxWarp prst="textNoShape">
              <a:avLst/>
            </a:prstTxWarp>
          </a:bodyPr>
          <a:lstStyle/>
          <a:p>
            <a:endParaRPr lang="en-US"/>
          </a:p>
        </p:txBody>
      </p:sp>
      <p:sp>
        <p:nvSpPr>
          <p:cNvPr id="131128" name="Oval 58"/>
          <p:cNvSpPr>
            <a:spLocks/>
          </p:cNvSpPr>
          <p:nvPr/>
        </p:nvSpPr>
        <p:spPr bwMode="auto">
          <a:xfrm>
            <a:off x="6858000" y="2526101"/>
            <a:ext cx="190500" cy="190500"/>
          </a:xfrm>
          <a:prstGeom prst="ellipse">
            <a:avLst/>
          </a:prstGeom>
          <a:noFill/>
          <a:ln w="12700">
            <a:solidFill>
              <a:schemeClr val="tx1"/>
            </a:solidFill>
            <a:round/>
            <a:headEnd/>
            <a:tailEnd/>
          </a:ln>
        </p:spPr>
        <p:txBody>
          <a:bodyPr lIns="0" tIns="0" rIns="0" bIns="0">
            <a:prstTxWarp prst="textNoShape">
              <a:avLst/>
            </a:prstTxWarp>
          </a:bodyPr>
          <a:lstStyle/>
          <a:p>
            <a:endParaRPr lang="en-US"/>
          </a:p>
        </p:txBody>
      </p:sp>
      <p:sp>
        <p:nvSpPr>
          <p:cNvPr id="131129" name="Oval 59"/>
          <p:cNvSpPr>
            <a:spLocks/>
          </p:cNvSpPr>
          <p:nvPr/>
        </p:nvSpPr>
        <p:spPr bwMode="auto">
          <a:xfrm>
            <a:off x="6731000" y="2513401"/>
            <a:ext cx="190500" cy="190500"/>
          </a:xfrm>
          <a:prstGeom prst="ellipse">
            <a:avLst/>
          </a:prstGeom>
          <a:noFill/>
          <a:ln w="12700">
            <a:solidFill>
              <a:schemeClr val="tx1"/>
            </a:solidFill>
            <a:round/>
            <a:headEnd/>
            <a:tailEnd/>
          </a:ln>
        </p:spPr>
        <p:txBody>
          <a:bodyPr lIns="0" tIns="0" rIns="0" bIns="0">
            <a:prstTxWarp prst="textNoShape">
              <a:avLst/>
            </a:prstTxWarp>
          </a:bodyPr>
          <a:lstStyle/>
          <a:p>
            <a:endParaRPr lang="en-US"/>
          </a:p>
        </p:txBody>
      </p:sp>
      <p:sp>
        <p:nvSpPr>
          <p:cNvPr id="131131" name="Rectangle 61"/>
          <p:cNvSpPr>
            <a:spLocks/>
          </p:cNvSpPr>
          <p:nvPr/>
        </p:nvSpPr>
        <p:spPr bwMode="auto">
          <a:xfrm>
            <a:off x="57150" y="6146800"/>
            <a:ext cx="8166100" cy="711200"/>
          </a:xfrm>
          <a:prstGeom prst="rect">
            <a:avLst/>
          </a:prstGeom>
          <a:noFill/>
          <a:ln w="12700">
            <a:noFill/>
            <a:miter lim="800000"/>
            <a:headEnd/>
            <a:tailEnd/>
          </a:ln>
        </p:spPr>
        <p:txBody>
          <a:bodyPr lIns="0" tIns="0" rIns="0" bIns="0">
            <a:prstTxWarp prst="textNoShape">
              <a:avLst/>
            </a:prstTxWarp>
          </a:bodyPr>
          <a:lstStyle/>
          <a:p>
            <a:r>
              <a:rPr lang="en-US" sz="1200" dirty="0" err="1">
                <a:solidFill>
                  <a:srgbClr val="4C4C4C"/>
                </a:solidFill>
                <a:latin typeface="Arial" pitchFamily="-110" charset="0"/>
                <a:ea typeface="ＭＳ Ｐゴシック" pitchFamily="-110" charset="-128"/>
                <a:cs typeface="ＭＳ Ｐゴシック" pitchFamily="-110" charset="-128"/>
                <a:sym typeface="Arial" pitchFamily="-110" charset="0"/>
              </a:rPr>
              <a:t>Alber</a:t>
            </a:r>
            <a:r>
              <a:rPr lang="en-US" sz="1200" dirty="0">
                <a:solidFill>
                  <a:srgbClr val="4C4C4C"/>
                </a:solidFill>
                <a:latin typeface="Arial" pitchFamily="-110" charset="0"/>
                <a:ea typeface="ＭＳ Ｐゴシック" pitchFamily="-110" charset="-128"/>
                <a:cs typeface="ＭＳ Ｐゴシック" pitchFamily="-110" charset="-128"/>
                <a:sym typeface="Arial" pitchFamily="-110" charset="0"/>
              </a:rPr>
              <a:t> </a:t>
            </a:r>
            <a:r>
              <a:rPr lang="en-US" sz="1200" dirty="0">
                <a:solidFill>
                  <a:srgbClr val="4C4C4C"/>
                </a:solidFill>
                <a:latin typeface="Arial Italic" pitchFamily="-84" charset="0"/>
                <a:ea typeface="ＭＳ Ｐゴシック" pitchFamily="-110" charset="-128"/>
                <a:cs typeface="ＭＳ Ｐゴシック" pitchFamily="-110" charset="-128"/>
                <a:sym typeface="Arial Italic" pitchFamily="-84" charset="0"/>
              </a:rPr>
              <a:t>et al</a:t>
            </a:r>
            <a:r>
              <a:rPr lang="en-US" sz="1200" dirty="0">
                <a:solidFill>
                  <a:srgbClr val="4C4C4C"/>
                </a:solidFill>
                <a:latin typeface="Arial" pitchFamily="-110" charset="0"/>
                <a:ea typeface="ＭＳ Ｐゴシック" pitchFamily="-110" charset="-128"/>
                <a:cs typeface="ＭＳ Ｐゴシック" pitchFamily="-110" charset="-128"/>
                <a:sym typeface="Arial" pitchFamily="-110" charset="0"/>
              </a:rPr>
              <a:t>. </a:t>
            </a:r>
            <a:r>
              <a:rPr lang="en-US" sz="1200" dirty="0">
                <a:solidFill>
                  <a:srgbClr val="4C4C4C"/>
                </a:solidFill>
                <a:latin typeface="Arial Italic" pitchFamily="-84" charset="0"/>
                <a:ea typeface="ＭＳ Ｐゴシック" pitchFamily="-110" charset="-128"/>
                <a:cs typeface="ＭＳ Ｐゴシック" pitchFamily="-110" charset="-128"/>
                <a:sym typeface="Arial Italic" pitchFamily="-84" charset="0"/>
              </a:rPr>
              <a:t>Nature </a:t>
            </a:r>
            <a:r>
              <a:rPr lang="en-US" sz="1200" dirty="0">
                <a:solidFill>
                  <a:srgbClr val="4C4C4C"/>
                </a:solidFill>
                <a:latin typeface="Arial Bold" pitchFamily="-84" charset="0"/>
                <a:ea typeface="ＭＳ Ｐゴシック" pitchFamily="-110" charset="-128"/>
                <a:cs typeface="ＭＳ Ｐゴシック" pitchFamily="-110" charset="-128"/>
                <a:sym typeface="Arial Bold" pitchFamily="-84" charset="0"/>
              </a:rPr>
              <a:t>450</a:t>
            </a:r>
            <a:r>
              <a:rPr lang="en-US" sz="1200" dirty="0">
                <a:solidFill>
                  <a:srgbClr val="4C4C4C"/>
                </a:solidFill>
                <a:latin typeface="Arial" pitchFamily="-110" charset="0"/>
                <a:ea typeface="ＭＳ Ｐゴシック" pitchFamily="-110" charset="-128"/>
                <a:cs typeface="ＭＳ Ｐゴシック" pitchFamily="-110" charset="-128"/>
                <a:sym typeface="Arial" pitchFamily="-110" charset="0"/>
              </a:rPr>
              <a:t>, 683-694, 2007</a:t>
            </a:r>
          </a:p>
          <a:p>
            <a:r>
              <a:rPr lang="en-US" sz="1200" dirty="0">
                <a:solidFill>
                  <a:srgbClr val="4C4C4C"/>
                </a:solidFill>
                <a:latin typeface="Helvetica" pitchFamily="-110" charset="0"/>
                <a:ea typeface="ＭＳ Ｐゴシック" pitchFamily="-110" charset="-128"/>
                <a:cs typeface="ＭＳ Ｐゴシック" pitchFamily="-110" charset="-128"/>
                <a:sym typeface="Helvetica" pitchFamily="-110" charset="0"/>
              </a:rPr>
              <a:t>Robinson, Sali, </a:t>
            </a:r>
            <a:r>
              <a:rPr lang="en-US" sz="1200" dirty="0" err="1">
                <a:solidFill>
                  <a:srgbClr val="4C4C4C"/>
                </a:solidFill>
                <a:latin typeface="Helvetica" pitchFamily="-110" charset="0"/>
                <a:ea typeface="ＭＳ Ｐゴシック" pitchFamily="-110" charset="-128"/>
                <a:cs typeface="ＭＳ Ｐゴシック" pitchFamily="-110" charset="-128"/>
                <a:sym typeface="Helvetica" pitchFamily="-110" charset="0"/>
              </a:rPr>
              <a:t>Baumeister</a:t>
            </a:r>
            <a:r>
              <a:rPr lang="en-US" sz="1200" dirty="0">
                <a:solidFill>
                  <a:srgbClr val="4C4C4C"/>
                </a:solidFill>
                <a:latin typeface="Helvetica" pitchFamily="-110" charset="0"/>
                <a:ea typeface="ＭＳ Ｐゴシック" pitchFamily="-110" charset="-128"/>
                <a:cs typeface="ＭＳ Ｐゴシック" pitchFamily="-110" charset="-128"/>
                <a:sym typeface="Helvetica" pitchFamily="-110" charset="0"/>
              </a:rPr>
              <a:t>. </a:t>
            </a:r>
            <a:r>
              <a:rPr lang="en-US" sz="1200" i="1" dirty="0">
                <a:solidFill>
                  <a:srgbClr val="4C4C4C"/>
                </a:solidFill>
                <a:latin typeface="Helvetica" pitchFamily="-110" charset="0"/>
                <a:ea typeface="ＭＳ Ｐゴシック" pitchFamily="-110" charset="-128"/>
                <a:cs typeface="ＭＳ Ｐゴシック" pitchFamily="-110" charset="-128"/>
                <a:sym typeface="Helvetica" pitchFamily="-110" charset="0"/>
              </a:rPr>
              <a:t>Nature</a:t>
            </a:r>
            <a:r>
              <a:rPr lang="en-US" sz="1200" dirty="0">
                <a:solidFill>
                  <a:srgbClr val="4C4C4C"/>
                </a:solidFill>
                <a:latin typeface="Helvetica" pitchFamily="-110" charset="0"/>
                <a:ea typeface="ＭＳ Ｐゴシック" pitchFamily="-110" charset="-128"/>
                <a:cs typeface="ＭＳ Ｐゴシック" pitchFamily="-110" charset="-128"/>
                <a:sym typeface="Helvetica" pitchFamily="-110" charset="0"/>
              </a:rPr>
              <a:t> </a:t>
            </a:r>
            <a:r>
              <a:rPr lang="en-US" sz="1200" b="1" dirty="0">
                <a:solidFill>
                  <a:srgbClr val="4C4C4C"/>
                </a:solidFill>
                <a:latin typeface="Helvetica" pitchFamily="-110" charset="0"/>
                <a:ea typeface="ＭＳ Ｐゴシック" pitchFamily="-110" charset="-128"/>
                <a:cs typeface="ＭＳ Ｐゴシック" pitchFamily="-110" charset="-128"/>
                <a:sym typeface="Helvetica" pitchFamily="-110" charset="0"/>
              </a:rPr>
              <a:t>450</a:t>
            </a:r>
            <a:r>
              <a:rPr lang="en-US" sz="1200" dirty="0">
                <a:solidFill>
                  <a:srgbClr val="4C4C4C"/>
                </a:solidFill>
                <a:latin typeface="Helvetica" pitchFamily="-110" charset="0"/>
                <a:ea typeface="ＭＳ Ｐゴシック" pitchFamily="-110" charset="-128"/>
                <a:cs typeface="ＭＳ Ｐゴシック" pitchFamily="-110" charset="-128"/>
                <a:sym typeface="Helvetica" pitchFamily="-110" charset="0"/>
              </a:rPr>
              <a:t>, 974-982, 2007</a:t>
            </a:r>
          </a:p>
          <a:p>
            <a:r>
              <a:rPr lang="en-US" sz="1200" dirty="0" err="1">
                <a:solidFill>
                  <a:srgbClr val="4C4C4C"/>
                </a:solidFill>
                <a:latin typeface="Helvetica" pitchFamily="-110" charset="0"/>
                <a:ea typeface="ＭＳ Ｐゴシック" pitchFamily="-110" charset="-128"/>
                <a:cs typeface="ＭＳ Ｐゴシック" pitchFamily="-110" charset="-128"/>
                <a:sym typeface="Helvetica" pitchFamily="-110" charset="0"/>
              </a:rPr>
              <a:t>Alber</a:t>
            </a:r>
            <a:r>
              <a:rPr lang="en-US" sz="1200" dirty="0">
                <a:solidFill>
                  <a:srgbClr val="4C4C4C"/>
                </a:solidFill>
                <a:latin typeface="Helvetica" pitchFamily="-110" charset="0"/>
                <a:ea typeface="ＭＳ Ｐゴシック" pitchFamily="-110" charset="-128"/>
                <a:cs typeface="ＭＳ Ｐゴシック" pitchFamily="-110" charset="-128"/>
                <a:sym typeface="Helvetica" pitchFamily="-110" charset="0"/>
              </a:rPr>
              <a:t>, </a:t>
            </a:r>
            <a:r>
              <a:rPr lang="en-US" sz="1200" dirty="0" err="1">
                <a:solidFill>
                  <a:srgbClr val="4C4C4C"/>
                </a:solidFill>
                <a:latin typeface="Helvetica" pitchFamily="-110" charset="0"/>
                <a:ea typeface="ＭＳ Ｐゴシック" pitchFamily="-110" charset="-128"/>
                <a:cs typeface="ＭＳ Ｐゴシック" pitchFamily="-110" charset="-128"/>
                <a:sym typeface="Helvetica" pitchFamily="-110" charset="0"/>
              </a:rPr>
              <a:t>Foerster</a:t>
            </a:r>
            <a:r>
              <a:rPr lang="en-US" sz="1200" dirty="0">
                <a:solidFill>
                  <a:srgbClr val="4C4C4C"/>
                </a:solidFill>
                <a:latin typeface="Helvetica" pitchFamily="-110" charset="0"/>
                <a:ea typeface="ＭＳ Ｐゴシック" pitchFamily="-110" charset="-128"/>
                <a:cs typeface="ＭＳ Ｐゴシック" pitchFamily="-110" charset="-128"/>
                <a:sym typeface="Helvetica" pitchFamily="-110" charset="0"/>
              </a:rPr>
              <a:t>, </a:t>
            </a:r>
            <a:r>
              <a:rPr lang="en-US" sz="1200" dirty="0" err="1">
                <a:solidFill>
                  <a:srgbClr val="4C4C4C"/>
                </a:solidFill>
                <a:latin typeface="Helvetica" pitchFamily="-110" charset="0"/>
                <a:ea typeface="ＭＳ Ｐゴシック" pitchFamily="-110" charset="-128"/>
                <a:cs typeface="ＭＳ Ｐゴシック" pitchFamily="-110" charset="-128"/>
                <a:sym typeface="Helvetica" pitchFamily="-110" charset="0"/>
              </a:rPr>
              <a:t>Korkin</a:t>
            </a:r>
            <a:r>
              <a:rPr lang="en-US" sz="1200" dirty="0">
                <a:solidFill>
                  <a:srgbClr val="4C4C4C"/>
                </a:solidFill>
                <a:latin typeface="Helvetica" pitchFamily="-110" charset="0"/>
                <a:ea typeface="ＭＳ Ｐゴシック" pitchFamily="-110" charset="-128"/>
                <a:cs typeface="ＭＳ Ｐゴシック" pitchFamily="-110" charset="-128"/>
                <a:sym typeface="Helvetica" pitchFamily="-110" charset="0"/>
              </a:rPr>
              <a:t>, </a:t>
            </a:r>
            <a:r>
              <a:rPr lang="en-US" sz="1200" dirty="0" err="1">
                <a:solidFill>
                  <a:srgbClr val="4C4C4C"/>
                </a:solidFill>
                <a:latin typeface="Helvetica" pitchFamily="-110" charset="0"/>
                <a:ea typeface="ＭＳ Ｐゴシック" pitchFamily="-110" charset="-128"/>
                <a:cs typeface="ＭＳ Ｐゴシック" pitchFamily="-110" charset="-128"/>
                <a:sym typeface="Helvetica" pitchFamily="-110" charset="0"/>
              </a:rPr>
              <a:t>Topf</a:t>
            </a:r>
            <a:r>
              <a:rPr lang="en-US" sz="1200" dirty="0">
                <a:solidFill>
                  <a:srgbClr val="4C4C4C"/>
                </a:solidFill>
                <a:latin typeface="Helvetica" pitchFamily="-110" charset="0"/>
                <a:ea typeface="ＭＳ Ｐゴシック" pitchFamily="-110" charset="-128"/>
                <a:cs typeface="ＭＳ Ｐゴシック" pitchFamily="-110" charset="-128"/>
                <a:sym typeface="Helvetica" pitchFamily="-110" charset="0"/>
              </a:rPr>
              <a:t>, Sali. </a:t>
            </a:r>
            <a:r>
              <a:rPr lang="en-US" sz="1200" i="1" dirty="0">
                <a:solidFill>
                  <a:srgbClr val="4C4C4C"/>
                </a:solidFill>
                <a:latin typeface="Helvetica" pitchFamily="-110" charset="0"/>
                <a:ea typeface="ＭＳ Ｐゴシック" pitchFamily="-110" charset="-128"/>
                <a:cs typeface="ＭＳ Ｐゴシック" pitchFamily="-110" charset="-128"/>
                <a:sym typeface="Helvetica" pitchFamily="-110" charset="0"/>
              </a:rPr>
              <a:t>Annual Reviews in Biochemistry</a:t>
            </a:r>
            <a:r>
              <a:rPr lang="en-US" sz="1200" dirty="0">
                <a:solidFill>
                  <a:srgbClr val="4C4C4C"/>
                </a:solidFill>
                <a:latin typeface="Helvetica" pitchFamily="-110" charset="0"/>
                <a:ea typeface="ＭＳ Ｐゴシック" pitchFamily="-110" charset="-128"/>
                <a:cs typeface="ＭＳ Ｐゴシック" pitchFamily="-110" charset="-128"/>
                <a:sym typeface="Helvetica" pitchFamily="-110" charset="0"/>
              </a:rPr>
              <a:t> </a:t>
            </a:r>
            <a:r>
              <a:rPr lang="en-US" sz="1200" b="1" dirty="0">
                <a:solidFill>
                  <a:srgbClr val="4C4C4C"/>
                </a:solidFill>
                <a:latin typeface="Helvetica" pitchFamily="-110" charset="0"/>
                <a:ea typeface="ＭＳ Ｐゴシック" pitchFamily="-110" charset="-128"/>
                <a:cs typeface="ＭＳ Ｐゴシック" pitchFamily="-110" charset="-128"/>
                <a:sym typeface="Helvetica" pitchFamily="-110" charset="0"/>
              </a:rPr>
              <a:t>77</a:t>
            </a:r>
            <a:r>
              <a:rPr lang="en-US" sz="1200" dirty="0">
                <a:solidFill>
                  <a:srgbClr val="4C4C4C"/>
                </a:solidFill>
                <a:latin typeface="Helvetica" pitchFamily="-110" charset="0"/>
                <a:ea typeface="ＭＳ Ｐゴシック" pitchFamily="-110" charset="-128"/>
                <a:cs typeface="ＭＳ Ｐゴシック" pitchFamily="-110" charset="-128"/>
                <a:sym typeface="Helvetica" pitchFamily="-110" charset="0"/>
              </a:rPr>
              <a:t>, 11.1–11.35, 2008</a:t>
            </a:r>
          </a:p>
          <a:p>
            <a:r>
              <a:rPr lang="en-US" sz="1200" dirty="0" err="1">
                <a:solidFill>
                  <a:srgbClr val="4C4C4C"/>
                </a:solidFill>
                <a:latin typeface="Helvetica" pitchFamily="-110" charset="0"/>
                <a:ea typeface="ＭＳ Ｐゴシック" pitchFamily="-110" charset="-128"/>
                <a:cs typeface="ＭＳ Ｐゴシック" pitchFamily="-110" charset="-128"/>
                <a:sym typeface="Helvetica" pitchFamily="-110" charset="0"/>
              </a:rPr>
              <a:t>Russel</a:t>
            </a:r>
            <a:r>
              <a:rPr lang="en-US" sz="1200" dirty="0">
                <a:solidFill>
                  <a:srgbClr val="4C4C4C"/>
                </a:solidFill>
                <a:latin typeface="Helvetica" pitchFamily="-110" charset="0"/>
                <a:ea typeface="ＭＳ Ｐゴシック" pitchFamily="-110" charset="-128"/>
                <a:cs typeface="ＭＳ Ｐゴシック" pitchFamily="-110" charset="-128"/>
                <a:sym typeface="Helvetica" pitchFamily="-110" charset="0"/>
              </a:rPr>
              <a:t> </a:t>
            </a:r>
            <a:r>
              <a:rPr lang="en-US" sz="1200" i="1" dirty="0">
                <a:solidFill>
                  <a:srgbClr val="4C4C4C"/>
                </a:solidFill>
                <a:latin typeface="Helvetica" pitchFamily="-110" charset="0"/>
                <a:ea typeface="ＭＳ Ｐゴシック" pitchFamily="-110" charset="-128"/>
                <a:cs typeface="ＭＳ Ｐゴシック" pitchFamily="-110" charset="-128"/>
                <a:sym typeface="Helvetica" pitchFamily="-110" charset="0"/>
              </a:rPr>
              <a:t>et al</a:t>
            </a:r>
            <a:r>
              <a:rPr lang="en-US" sz="1200" dirty="0">
                <a:solidFill>
                  <a:srgbClr val="4C4C4C"/>
                </a:solidFill>
                <a:latin typeface="Helvetica" pitchFamily="-110" charset="0"/>
                <a:ea typeface="ＭＳ Ｐゴシック" pitchFamily="-110" charset="-128"/>
                <a:cs typeface="ＭＳ Ｐゴシック" pitchFamily="-110" charset="-128"/>
                <a:sym typeface="Helvetica" pitchFamily="-110" charset="0"/>
              </a:rPr>
              <a:t>. </a:t>
            </a:r>
            <a:r>
              <a:rPr lang="en-US" sz="1200" i="1" dirty="0" err="1">
                <a:solidFill>
                  <a:srgbClr val="4C4C4C"/>
                </a:solidFill>
                <a:latin typeface="Helvetica" pitchFamily="-110" charset="0"/>
                <a:ea typeface="ＭＳ Ｐゴシック" pitchFamily="-110" charset="-128"/>
                <a:cs typeface="ＭＳ Ｐゴシック" pitchFamily="-110" charset="-128"/>
                <a:sym typeface="Helvetica" pitchFamily="-110" charset="0"/>
              </a:rPr>
              <a:t>PLoS</a:t>
            </a:r>
            <a:r>
              <a:rPr lang="en-US" sz="1200" i="1" dirty="0">
                <a:solidFill>
                  <a:srgbClr val="4C4C4C"/>
                </a:solidFill>
                <a:latin typeface="Helvetica" pitchFamily="-110" charset="0"/>
                <a:ea typeface="ＭＳ Ｐゴシック" pitchFamily="-110" charset="-128"/>
                <a:cs typeface="ＭＳ Ｐゴシック" pitchFamily="-110" charset="-128"/>
                <a:sym typeface="Helvetica" pitchFamily="-110" charset="0"/>
              </a:rPr>
              <a:t> Biology </a:t>
            </a:r>
            <a:r>
              <a:rPr lang="en-US" sz="1200" b="1" dirty="0">
                <a:solidFill>
                  <a:srgbClr val="4C4C4C"/>
                </a:solidFill>
                <a:latin typeface="Helvetica" pitchFamily="-110" charset="0"/>
                <a:ea typeface="ＭＳ Ｐゴシック" pitchFamily="-110" charset="-128"/>
                <a:cs typeface="ＭＳ Ｐゴシック" pitchFamily="-110" charset="-128"/>
                <a:sym typeface="Helvetica" pitchFamily="-110" charset="0"/>
              </a:rPr>
              <a:t>10</a:t>
            </a:r>
            <a:r>
              <a:rPr lang="en-US" sz="1200" dirty="0">
                <a:solidFill>
                  <a:srgbClr val="4C4C4C"/>
                </a:solidFill>
                <a:latin typeface="Helvetica" pitchFamily="-110" charset="0"/>
                <a:ea typeface="ＭＳ Ｐゴシック" pitchFamily="-110" charset="-128"/>
                <a:cs typeface="ＭＳ Ｐゴシック" pitchFamily="-110" charset="-128"/>
                <a:sym typeface="Helvetica" pitchFamily="-110" charset="0"/>
              </a:rPr>
              <a:t>, 2012</a:t>
            </a:r>
          </a:p>
        </p:txBody>
      </p:sp>
      <p:sp>
        <p:nvSpPr>
          <p:cNvPr id="63" name="Rectangle 4"/>
          <p:cNvSpPr>
            <a:spLocks noGrp="1" noChangeArrowheads="1"/>
          </p:cNvSpPr>
          <p:nvPr>
            <p:ph type="title"/>
          </p:nvPr>
        </p:nvSpPr>
        <p:spPr>
          <a:xfrm>
            <a:off x="457200" y="168275"/>
            <a:ext cx="8229600" cy="694754"/>
          </a:xfrm>
        </p:spPr>
        <p:txBody>
          <a:bodyPr rIns="132080"/>
          <a:lstStyle/>
          <a:p>
            <a:pPr indent="0" eaLnBrk="1" hangingPunct="1">
              <a:defRPr/>
            </a:pPr>
            <a:r>
              <a:rPr lang="en-US" sz="3400" u="sng" dirty="0" smtClean="0">
                <a:sym typeface="Arial Bold" charset="0"/>
              </a:rPr>
              <a:t>IMP Work Flow</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 name="Slide Number Placeholder 3"/>
          <p:cNvSpPr>
            <a:spLocks noGrp="1"/>
          </p:cNvSpPr>
          <p:nvPr>
            <p:ph type="sldNum" sz="quarter" idx="10"/>
          </p:nvPr>
        </p:nvSpPr>
        <p:spPr>
          <a:extLst>
            <a:ext uri="{909E8E84-426E-40dd-AFC4-6F175D3DCCD1}">
              <a14:hiddenFill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solidFill>
                  <a:srgbClr val="FFFFFF"/>
                </a:solidFill>
              </a14:hiddenFill>
            </a:ext>
            <a:ext uri="{91240B29-F687-4f45-9708-019B960494DF}">
              <a14:hiddenLine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w="12700">
                <a:solidFill>
                  <a:srgbClr val="000000"/>
                </a:solidFill>
                <a:miter lim="800000"/>
                <a:headEnd/>
                <a:tailEnd/>
              </a14:hiddenLine>
            </a:ext>
            <a:ext uri="{AF507438-7753-43e0-B8FC-AC1667EBCBE1}">
              <a14:hiddenEffects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effectLst>
                  <a:outerShdw blurRad="63500" dist="38099" dir="2700000" algn="ctr" rotWithShape="0">
                    <a:srgbClr val="000000">
                      <a:alpha val="74998"/>
                    </a:srgbClr>
                  </a:outerShdw>
                </a:effectLst>
              </a14:hiddenEffects>
            </a:ext>
          </a:extLst>
        </p:spPr>
        <p:txBody>
          <a:bodyPr/>
          <a:lstStyle/>
          <a:p>
            <a:fld id="{B460C002-1901-6943-9CFD-D552A70E427C}" type="slidenum">
              <a:rPr lang="en-US"/>
              <a:pPr/>
              <a:t>6</a:t>
            </a:fld>
            <a:endParaRPr lang="en-US"/>
          </a:p>
        </p:txBody>
      </p:sp>
      <p:sp>
        <p:nvSpPr>
          <p:cNvPr id="22529" name="Rectangle 1"/>
          <p:cNvSpPr>
            <a:spLocks noGrp="1" noChangeArrowheads="1"/>
          </p:cNvSpPr>
          <p:nvPr>
            <p:ph type="title"/>
          </p:nvPr>
        </p:nvSpPr>
        <p:spPr>
          <a:xfrm>
            <a:off x="457200" y="274638"/>
            <a:ext cx="8229600" cy="687023"/>
          </a:xfrm>
        </p:spPr>
        <p:txBody>
          <a:bodyPr rIns="132080">
            <a:normAutofit fontScale="90000"/>
          </a:bodyPr>
          <a:lstStyle/>
          <a:p>
            <a:pPr indent="0" eaLnBrk="1" hangingPunct="1">
              <a:defRPr/>
            </a:pPr>
            <a:r>
              <a:rPr lang="en-US" u="sng" dirty="0" smtClean="0">
                <a:sym typeface="Arial Bold" charset="0"/>
              </a:rPr>
              <a:t>IMP and Web Servers</a:t>
            </a:r>
          </a:p>
        </p:txBody>
      </p:sp>
      <p:grpSp>
        <p:nvGrpSpPr>
          <p:cNvPr id="2" name="Group 4"/>
          <p:cNvGrpSpPr>
            <a:grpSpLocks/>
          </p:cNvGrpSpPr>
          <p:nvPr/>
        </p:nvGrpSpPr>
        <p:grpSpPr bwMode="auto">
          <a:xfrm>
            <a:off x="1479975" y="4462463"/>
            <a:ext cx="2895600" cy="1231900"/>
            <a:chOff x="0" y="0"/>
            <a:chExt cx="1824" cy="776"/>
          </a:xfrm>
        </p:grpSpPr>
        <p:sp>
          <p:nvSpPr>
            <p:cNvPr id="144403" name="Rectangle 2"/>
            <p:cNvSpPr>
              <a:spLocks/>
            </p:cNvSpPr>
            <p:nvPr/>
          </p:nvSpPr>
          <p:spPr bwMode="auto">
            <a:xfrm>
              <a:off x="24" y="24"/>
              <a:ext cx="1776" cy="728"/>
            </a:xfrm>
            <a:prstGeom prst="rect">
              <a:avLst/>
            </a:prstGeom>
            <a:solidFill>
              <a:srgbClr val="996633"/>
            </a:solidFill>
            <a:ln w="12700">
              <a:noFill/>
              <a:miter lim="800000"/>
              <a:headEnd/>
              <a:tailEnd/>
            </a:ln>
          </p:spPr>
          <p:txBody>
            <a:bodyPr lIns="0" tIns="0" rIns="40640" bIns="0" anchor="ctr">
              <a:prstTxWarp prst="textNoShape">
                <a:avLst/>
              </a:prstTxWarp>
            </a:bodyPr>
            <a:lstStyle/>
            <a:p>
              <a:pPr marL="39688" algn="l"/>
              <a:r>
                <a:rPr lang="en-US" sz="1600">
                  <a:solidFill>
                    <a:srgbClr val="FFFFFF"/>
                  </a:solidFill>
                  <a:latin typeface="Arial" pitchFamily="-110" charset="0"/>
                  <a:ea typeface="ＭＳ Ｐゴシック" pitchFamily="-110" charset="-128"/>
                  <a:cs typeface="ＭＳ Ｐゴシック" pitchFamily="-110" charset="-128"/>
                  <a:sym typeface="Arial" pitchFamily="-110" charset="0"/>
                </a:rPr>
                <a:t>IMP C++/Python library</a:t>
              </a:r>
            </a:p>
          </p:txBody>
        </p:sp>
        <p:pic>
          <p:nvPicPr>
            <p:cNvPr id="144404" name="Picture 3"/>
            <p:cNvPicPr>
              <a:picLocks noChangeArrowheads="1"/>
            </p:cNvPicPr>
            <p:nvPr/>
          </p:nvPicPr>
          <p:blipFill>
            <a:blip r:embed="rId2"/>
            <a:srcRect/>
            <a:stretch>
              <a:fillRect/>
            </a:stretch>
          </p:blipFill>
          <p:spPr bwMode="auto">
            <a:xfrm>
              <a:off x="0" y="0"/>
              <a:ext cx="1824" cy="776"/>
            </a:xfrm>
            <a:prstGeom prst="rect">
              <a:avLst/>
            </a:prstGeom>
            <a:noFill/>
            <a:ln w="12700">
              <a:noFill/>
              <a:round/>
              <a:headEnd/>
              <a:tailEnd/>
            </a:ln>
          </p:spPr>
        </p:pic>
      </p:grpSp>
      <p:sp>
        <p:nvSpPr>
          <p:cNvPr id="144388" name="Rectangle 5"/>
          <p:cNvSpPr>
            <a:spLocks/>
          </p:cNvSpPr>
          <p:nvPr/>
        </p:nvSpPr>
        <p:spPr bwMode="auto">
          <a:xfrm>
            <a:off x="2258918" y="1383187"/>
            <a:ext cx="2071687" cy="398463"/>
          </a:xfrm>
          <a:prstGeom prst="rect">
            <a:avLst/>
          </a:prstGeom>
          <a:noFill/>
          <a:ln w="12700">
            <a:noFill/>
            <a:miter lim="800000"/>
            <a:headEnd/>
            <a:tailEnd/>
          </a:ln>
        </p:spPr>
        <p:txBody>
          <a:bodyPr lIns="0" tIns="0" rIns="40640" bIns="0">
            <a:prstTxWarp prst="textNoShape">
              <a:avLst/>
            </a:prstTxWarp>
          </a:bodyPr>
          <a:lstStyle/>
          <a:p>
            <a:pPr marL="39688" algn="l"/>
            <a:r>
              <a:rPr lang="en-US" sz="2400" dirty="0">
                <a:solidFill>
                  <a:schemeClr val="tx1"/>
                </a:solidFill>
                <a:latin typeface="Arial Bold" pitchFamily="-84" charset="0"/>
                <a:ea typeface="ＭＳ Ｐゴシック" pitchFamily="-110" charset="-128"/>
                <a:cs typeface="ＭＳ Ｐゴシック" pitchFamily="-110" charset="-128"/>
                <a:sym typeface="Arial Bold" pitchFamily="-84" charset="0"/>
              </a:rPr>
              <a:t>Simplicity</a:t>
            </a:r>
          </a:p>
        </p:txBody>
      </p:sp>
      <p:sp>
        <p:nvSpPr>
          <p:cNvPr id="144389" name="AutoShape 6"/>
          <p:cNvSpPr>
            <a:spLocks/>
          </p:cNvSpPr>
          <p:nvPr/>
        </p:nvSpPr>
        <p:spPr bwMode="auto">
          <a:xfrm rot="-5400000">
            <a:off x="-40482" y="2396332"/>
            <a:ext cx="1928813" cy="406400"/>
          </a:xfrm>
          <a:custGeom>
            <a:avLst/>
            <a:gdLst>
              <a:gd name="T0" fmla="*/ 0 w 21600"/>
              <a:gd name="T1" fmla="*/ 0 h 21600"/>
              <a:gd name="T2" fmla="*/ 21600 w 21600"/>
              <a:gd name="T3" fmla="*/ 21600 h 21600"/>
            </a:gdLst>
            <a:ahLst/>
            <a:cxnLst/>
            <a:rect l="T0" t="T1" r="T2" b="T3"/>
            <a:pathLst>
              <a:path w="21600" h="21600">
                <a:moveTo>
                  <a:pt x="0" y="0"/>
                </a:moveTo>
                <a:lnTo>
                  <a:pt x="21600" y="0"/>
                </a:lnTo>
                <a:lnTo>
                  <a:pt x="21600" y="21600"/>
                </a:lnTo>
                <a:lnTo>
                  <a:pt x="0" y="21600"/>
                </a:lnTo>
                <a:lnTo>
                  <a:pt x="0" y="0"/>
                </a:lnTo>
                <a:close/>
                <a:moveTo>
                  <a:pt x="0" y="0"/>
                </a:moveTo>
              </a:path>
            </a:pathLst>
          </a:custGeom>
          <a:noFill/>
          <a:ln w="12700">
            <a:noFill/>
            <a:miter lim="800000"/>
            <a:headEnd/>
            <a:tailEnd/>
          </a:ln>
        </p:spPr>
        <p:txBody>
          <a:bodyPr lIns="0" tIns="0" rIns="40640" bIns="0">
            <a:prstTxWarp prst="textNoShape">
              <a:avLst/>
            </a:prstTxWarp>
          </a:bodyPr>
          <a:lstStyle/>
          <a:p>
            <a:pPr marL="39688" algn="l"/>
            <a:r>
              <a:rPr lang="en-US" sz="2400" dirty="0">
                <a:solidFill>
                  <a:schemeClr val="tx1"/>
                </a:solidFill>
                <a:latin typeface="Arial Bold" pitchFamily="-84" charset="0"/>
                <a:ea typeface="ＭＳ Ｐゴシック" pitchFamily="-110" charset="-128"/>
                <a:cs typeface="ＭＳ Ｐゴシック" pitchFamily="-110" charset="-128"/>
                <a:sym typeface="Arial Bold" pitchFamily="-84" charset="0"/>
              </a:rPr>
              <a:t>Flexibility</a:t>
            </a:r>
          </a:p>
          <a:p>
            <a:pPr marL="39688" algn="l"/>
            <a:endParaRPr lang="en-US" sz="2300" dirty="0">
              <a:solidFill>
                <a:schemeClr val="tx1"/>
              </a:solidFill>
              <a:latin typeface="Arial Bold" pitchFamily="-84" charset="0"/>
              <a:ea typeface="ＭＳ Ｐゴシック" pitchFamily="-110" charset="-128"/>
              <a:cs typeface="ＭＳ Ｐゴシック" pitchFamily="-110" charset="-128"/>
              <a:sym typeface="Arial Bold" pitchFamily="-84" charset="0"/>
            </a:endParaRPr>
          </a:p>
        </p:txBody>
      </p:sp>
      <p:grpSp>
        <p:nvGrpSpPr>
          <p:cNvPr id="3" name="Group 9"/>
          <p:cNvGrpSpPr>
            <a:grpSpLocks/>
          </p:cNvGrpSpPr>
          <p:nvPr/>
        </p:nvGrpSpPr>
        <p:grpSpPr bwMode="auto">
          <a:xfrm>
            <a:off x="5229368" y="1969553"/>
            <a:ext cx="2895600" cy="1257300"/>
            <a:chOff x="0" y="0"/>
            <a:chExt cx="1823" cy="792"/>
          </a:xfrm>
        </p:grpSpPr>
        <p:sp>
          <p:nvSpPr>
            <p:cNvPr id="144401" name="Rectangle 7"/>
            <p:cNvSpPr>
              <a:spLocks/>
            </p:cNvSpPr>
            <p:nvPr/>
          </p:nvSpPr>
          <p:spPr bwMode="auto">
            <a:xfrm>
              <a:off x="24" y="24"/>
              <a:ext cx="1776" cy="744"/>
            </a:xfrm>
            <a:prstGeom prst="rect">
              <a:avLst/>
            </a:prstGeom>
            <a:solidFill>
              <a:srgbClr val="32B400"/>
            </a:solidFill>
            <a:ln w="12700">
              <a:noFill/>
              <a:miter lim="800000"/>
              <a:headEnd/>
              <a:tailEnd/>
            </a:ln>
          </p:spPr>
          <p:txBody>
            <a:bodyPr lIns="0" tIns="0" rIns="40640" bIns="0" anchor="ctr">
              <a:prstTxWarp prst="textNoShape">
                <a:avLst/>
              </a:prstTxWarp>
            </a:bodyPr>
            <a:lstStyle/>
            <a:p>
              <a:pPr marL="39688" algn="l"/>
              <a:r>
                <a:rPr lang="en-US" sz="1600">
                  <a:solidFill>
                    <a:srgbClr val="FFFFFF"/>
                  </a:solidFill>
                  <a:latin typeface="Arial" pitchFamily="-110" charset="0"/>
                  <a:ea typeface="ＭＳ Ｐゴシック" pitchFamily="-110" charset="-128"/>
                  <a:cs typeface="ＭＳ Ｐゴシック" pitchFamily="-110" charset="-128"/>
                  <a:sym typeface="Arial" pitchFamily="-110" charset="0"/>
                </a:rPr>
                <a:t>Chimera tools/</a:t>
              </a:r>
            </a:p>
            <a:p>
              <a:pPr marL="39688" algn="l"/>
              <a:r>
                <a:rPr lang="en-US" sz="1600">
                  <a:solidFill>
                    <a:srgbClr val="FFFFFF"/>
                  </a:solidFill>
                  <a:latin typeface="Arial" pitchFamily="-110" charset="0"/>
                  <a:ea typeface="ＭＳ Ｐゴシック" pitchFamily="-110" charset="-128"/>
                  <a:cs typeface="ＭＳ Ｐゴシック" pitchFamily="-110" charset="-128"/>
                  <a:sym typeface="Arial" pitchFamily="-110" charset="0"/>
                </a:rPr>
                <a:t>web services</a:t>
              </a:r>
            </a:p>
          </p:txBody>
        </p:sp>
        <p:pic>
          <p:nvPicPr>
            <p:cNvPr id="144402" name="Picture 8"/>
            <p:cNvPicPr>
              <a:picLocks noChangeArrowheads="1"/>
            </p:cNvPicPr>
            <p:nvPr/>
          </p:nvPicPr>
          <p:blipFill>
            <a:blip r:embed="rId3"/>
            <a:srcRect/>
            <a:stretch>
              <a:fillRect/>
            </a:stretch>
          </p:blipFill>
          <p:spPr bwMode="auto">
            <a:xfrm>
              <a:off x="0" y="0"/>
              <a:ext cx="1824" cy="792"/>
            </a:xfrm>
            <a:prstGeom prst="rect">
              <a:avLst/>
            </a:prstGeom>
            <a:noFill/>
            <a:ln w="12700">
              <a:noFill/>
              <a:round/>
              <a:headEnd/>
              <a:tailEnd/>
            </a:ln>
          </p:spPr>
        </p:pic>
      </p:grpSp>
      <p:pic>
        <p:nvPicPr>
          <p:cNvPr id="144392" name="Picture 13"/>
          <p:cNvPicPr>
            <a:picLocks noChangeArrowheads="1"/>
          </p:cNvPicPr>
          <p:nvPr/>
        </p:nvPicPr>
        <p:blipFill>
          <a:blip r:embed="rId4"/>
          <a:srcRect/>
          <a:stretch>
            <a:fillRect/>
          </a:stretch>
        </p:blipFill>
        <p:spPr bwMode="auto">
          <a:xfrm>
            <a:off x="660400" y="3594100"/>
            <a:ext cx="482600" cy="2489200"/>
          </a:xfrm>
          <a:prstGeom prst="rect">
            <a:avLst/>
          </a:prstGeom>
          <a:noFill/>
          <a:ln w="12700">
            <a:noFill/>
            <a:round/>
            <a:headEnd/>
            <a:tailEnd/>
          </a:ln>
        </p:spPr>
      </p:pic>
      <p:pic>
        <p:nvPicPr>
          <p:cNvPr id="144393" name="Picture 14"/>
          <p:cNvPicPr>
            <a:picLocks noChangeArrowheads="1"/>
          </p:cNvPicPr>
          <p:nvPr/>
        </p:nvPicPr>
        <p:blipFill>
          <a:blip r:embed="rId5"/>
          <a:srcRect/>
          <a:stretch>
            <a:fillRect/>
          </a:stretch>
        </p:blipFill>
        <p:spPr bwMode="auto">
          <a:xfrm>
            <a:off x="3746500" y="1384300"/>
            <a:ext cx="4508500" cy="495300"/>
          </a:xfrm>
          <a:prstGeom prst="rect">
            <a:avLst/>
          </a:prstGeom>
          <a:noFill/>
          <a:ln w="12700">
            <a:noFill/>
            <a:round/>
            <a:headEnd/>
            <a:tailEnd/>
          </a:ln>
        </p:spPr>
      </p:pic>
      <p:sp>
        <p:nvSpPr>
          <p:cNvPr id="22546" name="Rectangle 18"/>
          <p:cNvSpPr>
            <a:spLocks/>
          </p:cNvSpPr>
          <p:nvPr/>
        </p:nvSpPr>
        <p:spPr bwMode="auto">
          <a:xfrm>
            <a:off x="5307895" y="2206889"/>
            <a:ext cx="1676675" cy="677108"/>
          </a:xfrm>
          <a:prstGeom prst="rect">
            <a:avLst/>
          </a:prstGeom>
          <a:solidFill>
            <a:srgbClr val="34BD3A"/>
          </a:solidFill>
          <a:ln w="12700">
            <a:noFill/>
            <a:miter lim="800000"/>
            <a:headEnd/>
            <a:tailEnd/>
          </a:ln>
        </p:spPr>
        <p:txBody>
          <a:bodyPr wrap="square" lIns="0" tIns="0" rIns="40640" bIns="0">
            <a:prstTxWarp prst="textNoShape">
              <a:avLst/>
            </a:prstTxWarp>
            <a:spAutoFit/>
          </a:bodyPr>
          <a:lstStyle/>
          <a:p>
            <a:pPr marL="39688" algn="l"/>
            <a:r>
              <a:rPr lang="en-US" sz="2400" dirty="0" err="1" smtClean="0">
                <a:solidFill>
                  <a:schemeClr val="bg1"/>
                </a:solidFill>
                <a:latin typeface="Arial" pitchFamily="-110" charset="0"/>
                <a:ea typeface="ＭＳ Ｐゴシック" pitchFamily="-110" charset="-128"/>
                <a:cs typeface="ＭＳ Ｐゴシック" pitchFamily="-110" charset="-128"/>
                <a:sym typeface="Arial" pitchFamily="-110" charset="0"/>
              </a:rPr>
              <a:t>FoXSDock</a:t>
            </a:r>
            <a:endParaRPr lang="en-US" sz="2400" dirty="0" smtClean="0">
              <a:solidFill>
                <a:schemeClr val="bg1"/>
              </a:solidFill>
              <a:latin typeface="Arial" pitchFamily="-110" charset="0"/>
              <a:ea typeface="ＭＳ Ｐゴシック" pitchFamily="-110" charset="-128"/>
              <a:cs typeface="ＭＳ Ｐゴシック" pitchFamily="-110" charset="-128"/>
              <a:sym typeface="Arial" pitchFamily="-110" charset="0"/>
            </a:endParaRPr>
          </a:p>
          <a:p>
            <a:pPr marL="39688" algn="l"/>
            <a:endParaRPr lang="en-US" sz="2000" dirty="0">
              <a:solidFill>
                <a:schemeClr val="bg1"/>
              </a:solidFill>
              <a:latin typeface="Arial" pitchFamily="-110" charset="0"/>
              <a:ea typeface="ＭＳ Ｐゴシック" pitchFamily="-110" charset="-128"/>
              <a:cs typeface="ＭＳ Ｐゴシック" pitchFamily="-110" charset="-128"/>
              <a:sym typeface="Arial" pitchFamily="-110" charset="0"/>
            </a:endParaRPr>
          </a:p>
        </p:txBody>
      </p:sp>
      <p:pic>
        <p:nvPicPr>
          <p:cNvPr id="22" name="Picture 21"/>
          <p:cNvPicPr>
            <a:picLocks noChangeAspect="1"/>
          </p:cNvPicPr>
          <p:nvPr/>
        </p:nvPicPr>
        <p:blipFill>
          <a:blip r:embed="rId6"/>
          <a:stretch>
            <a:fillRect/>
          </a:stretch>
        </p:blipFill>
        <p:spPr>
          <a:xfrm>
            <a:off x="6972240" y="2130943"/>
            <a:ext cx="889000" cy="889000"/>
          </a:xfrm>
          <a:prstGeom prst="rect">
            <a:avLst/>
          </a:prstGeom>
        </p:spPr>
      </p:pic>
      <p:sp>
        <p:nvSpPr>
          <p:cNvPr id="144394" name="Rectangle 15"/>
          <p:cNvSpPr>
            <a:spLocks/>
          </p:cNvSpPr>
          <p:nvPr/>
        </p:nvSpPr>
        <p:spPr bwMode="auto">
          <a:xfrm>
            <a:off x="5246413" y="3276169"/>
            <a:ext cx="3347367" cy="1100113"/>
          </a:xfrm>
          <a:prstGeom prst="rect">
            <a:avLst/>
          </a:prstGeom>
          <a:noFill/>
          <a:ln w="12700">
            <a:noFill/>
            <a:miter lim="800000"/>
            <a:headEnd/>
            <a:tailEnd/>
          </a:ln>
        </p:spPr>
        <p:txBody>
          <a:bodyPr lIns="0" tIns="0" rIns="40640" bIns="0">
            <a:prstTxWarp prst="textNoShape">
              <a:avLst/>
            </a:prstTxWarp>
          </a:bodyPr>
          <a:lstStyle/>
          <a:p>
            <a:pPr marL="39688" algn="l"/>
            <a:r>
              <a:rPr lang="en-US" sz="1600" u="sng" dirty="0">
                <a:latin typeface="Arial" pitchFamily="-110" charset="0"/>
                <a:ea typeface="ＭＳ Ｐゴシック" pitchFamily="-110" charset="-128"/>
                <a:cs typeface="ＭＳ Ｐゴシック" pitchFamily="-110" charset="-128"/>
                <a:sym typeface="Arial" pitchFamily="-110" charset="0"/>
                <a:hlinkClick r:id="rId7"/>
              </a:rPr>
              <a:t>http://www.integrativemodeling.org</a:t>
            </a:r>
            <a:r>
              <a:rPr lang="en-US" sz="1600" u="sng" dirty="0" smtClean="0">
                <a:latin typeface="Arial" pitchFamily="-110" charset="0"/>
                <a:ea typeface="ＭＳ Ｐゴシック" pitchFamily="-110" charset="-128"/>
                <a:cs typeface="ＭＳ Ｐゴシック" pitchFamily="-110" charset="-128"/>
                <a:sym typeface="Arial" pitchFamily="-110" charset="0"/>
                <a:hlinkClick r:id="rId7"/>
              </a:rPr>
              <a:t>/</a:t>
            </a:r>
            <a:endParaRPr lang="en-US" sz="1600" dirty="0" smtClean="0">
              <a:latin typeface="Arial" pitchFamily="-110" charset="0"/>
              <a:ea typeface="ＭＳ Ｐゴシック" pitchFamily="-110" charset="-128"/>
              <a:cs typeface="ＭＳ Ｐゴシック" pitchFamily="-110" charset="-128"/>
              <a:sym typeface="Arial" pitchFamily="-110" charset="0"/>
            </a:endParaRPr>
          </a:p>
          <a:p>
            <a:pPr marL="39688" algn="l"/>
            <a:r>
              <a:rPr lang="en-US" sz="1600" u="sng" dirty="0">
                <a:latin typeface="Arial" pitchFamily="-110" charset="0"/>
                <a:ea typeface="ＭＳ Ｐゴシック" pitchFamily="-110" charset="-128"/>
                <a:cs typeface="ＭＳ Ｐゴシック" pitchFamily="-110" charset="-128"/>
                <a:sym typeface="Arial" pitchFamily="-110" charset="0"/>
                <a:hlinkClick r:id="rId7"/>
              </a:rPr>
              <a:t>http://salilab.org/imp</a:t>
            </a:r>
            <a:r>
              <a:rPr lang="en-US" sz="1600" u="sng" dirty="0" smtClean="0">
                <a:latin typeface="Arial" pitchFamily="-110" charset="0"/>
                <a:ea typeface="ＭＳ Ｐゴシック" pitchFamily="-110" charset="-128"/>
                <a:cs typeface="ＭＳ Ｐゴシック" pitchFamily="-110" charset="-128"/>
                <a:sym typeface="Arial" pitchFamily="-110" charset="0"/>
                <a:hlinkClick r:id="rId7"/>
              </a:rPr>
              <a:t>/</a:t>
            </a:r>
            <a:r>
              <a:rPr lang="en-US" sz="1600" u="sng" dirty="0" smtClean="0">
                <a:latin typeface="Arial" pitchFamily="-110" charset="0"/>
                <a:ea typeface="ＭＳ Ｐゴシック" pitchFamily="-110" charset="-128"/>
                <a:cs typeface="ＭＳ Ｐゴシック" pitchFamily="-110" charset="-128"/>
                <a:sym typeface="Arial" pitchFamily="-110" charset="0"/>
              </a:rPr>
              <a:t>  </a:t>
            </a:r>
          </a:p>
          <a:p>
            <a:pPr marL="39688" algn="l"/>
            <a:r>
              <a:rPr lang="en-US" sz="1600" u="sng" dirty="0">
                <a:latin typeface="Arial" pitchFamily="-110" charset="0"/>
                <a:ea typeface="ＭＳ Ｐゴシック" pitchFamily="-110" charset="-128"/>
                <a:cs typeface="ＭＳ Ｐゴシック" pitchFamily="-110" charset="-128"/>
                <a:sym typeface="Arial" pitchFamily="-110" charset="0"/>
                <a:hlinkClick r:id="rId8"/>
              </a:rPr>
              <a:t>http://</a:t>
            </a:r>
            <a:r>
              <a:rPr lang="en-US" sz="1600" u="sng" dirty="0" smtClean="0">
                <a:latin typeface="Arial" pitchFamily="-110" charset="0"/>
                <a:ea typeface="ＭＳ Ｐゴシック" pitchFamily="-110" charset="-128"/>
                <a:cs typeface="ＭＳ Ｐゴシック" pitchFamily="-110" charset="-128"/>
                <a:sym typeface="Arial" pitchFamily="-110" charset="0"/>
                <a:hlinkClick r:id="rId8"/>
              </a:rPr>
              <a:t>salilab.org</a:t>
            </a:r>
            <a:r>
              <a:rPr lang="en-US" sz="1600" u="sng" dirty="0">
                <a:latin typeface="Arial" pitchFamily="-110" charset="0"/>
                <a:ea typeface="ＭＳ Ｐゴシック" pitchFamily="-110" charset="-128"/>
                <a:cs typeface="ＭＳ Ｐゴシック" pitchFamily="-110" charset="-128"/>
                <a:sym typeface="Arial" pitchFamily="-110" charset="0"/>
                <a:hlinkClick r:id="rId8"/>
              </a:rPr>
              <a:t>/foxs</a:t>
            </a:r>
            <a:r>
              <a:rPr lang="en-US" sz="1600" u="sng" dirty="0" smtClean="0">
                <a:latin typeface="Arial" pitchFamily="-110" charset="0"/>
                <a:ea typeface="ＭＳ Ｐゴシック" pitchFamily="-110" charset="-128"/>
                <a:cs typeface="ＭＳ Ｐゴシック" pitchFamily="-110" charset="-128"/>
                <a:sym typeface="Arial" pitchFamily="-110" charset="0"/>
                <a:hlinkClick r:id="rId8"/>
              </a:rPr>
              <a:t>/</a:t>
            </a:r>
            <a:r>
              <a:rPr lang="en-US" sz="1600" u="sng" dirty="0" smtClean="0">
                <a:latin typeface="Arial" pitchFamily="-110" charset="0"/>
                <a:ea typeface="ＭＳ Ｐゴシック" pitchFamily="-110" charset="-128"/>
                <a:cs typeface="ＭＳ Ｐゴシック" pitchFamily="-110" charset="-128"/>
                <a:sym typeface="Arial" pitchFamily="-110" charset="0"/>
                <a:hlinkClick r:id="rId7"/>
              </a:rPr>
              <a:t> </a:t>
            </a:r>
          </a:p>
          <a:p>
            <a:pPr marL="39688"/>
            <a:r>
              <a:rPr lang="en-US" sz="1600" u="sng" dirty="0" smtClean="0">
                <a:latin typeface="Arial" pitchFamily="-110" charset="0"/>
                <a:ea typeface="ＭＳ Ｐゴシック" pitchFamily="-110" charset="-128"/>
                <a:cs typeface="ＭＳ Ｐゴシック" pitchFamily="-110" charset="-128"/>
                <a:sym typeface="Arial" pitchFamily="-110" charset="0"/>
                <a:hlinkClick r:id="rId8"/>
              </a:rPr>
              <a:t>http://salilab.org/allosmod-foxs/</a:t>
            </a:r>
            <a:r>
              <a:rPr lang="en-US" sz="1600" u="sng" dirty="0" smtClean="0">
                <a:latin typeface="Arial" pitchFamily="-110" charset="0"/>
                <a:ea typeface="ＭＳ Ｐゴシック" pitchFamily="-110" charset="-128"/>
                <a:cs typeface="ＭＳ Ｐゴシック" pitchFamily="-110" charset="-128"/>
                <a:sym typeface="Arial" pitchFamily="-110" charset="0"/>
                <a:hlinkClick r:id="rId7"/>
              </a:rPr>
              <a:t> </a:t>
            </a:r>
          </a:p>
          <a:p>
            <a:pPr marL="39688" algn="l"/>
            <a:endParaRPr lang="en-US" sz="1600" u="sng" dirty="0" smtClean="0">
              <a:latin typeface="Arial" pitchFamily="-110" charset="0"/>
              <a:ea typeface="ＭＳ Ｐゴシック" pitchFamily="-110" charset="-128"/>
              <a:cs typeface="ＭＳ Ｐゴシック" pitchFamily="-110" charset="-128"/>
              <a:sym typeface="Arial" pitchFamily="-110" charset="0"/>
              <a:hlinkClick r:id="rId7"/>
            </a:endParaRPr>
          </a:p>
        </p:txBody>
      </p:sp>
      <p:pic>
        <p:nvPicPr>
          <p:cNvPr id="22544" name="Picture 16"/>
          <p:cNvPicPr>
            <a:picLocks noChangeAspect="1" noChangeArrowheads="1"/>
          </p:cNvPicPr>
          <p:nvPr/>
        </p:nvPicPr>
        <p:blipFill>
          <a:blip r:embed="rId9"/>
          <a:srcRect/>
          <a:stretch>
            <a:fillRect/>
          </a:stretch>
        </p:blipFill>
        <p:spPr bwMode="auto">
          <a:xfrm>
            <a:off x="5196030" y="2320792"/>
            <a:ext cx="1504950" cy="1003300"/>
          </a:xfrm>
          <a:prstGeom prst="rect">
            <a:avLst/>
          </a:prstGeom>
          <a:noFill/>
          <a:ln w="101600">
            <a:noFill/>
            <a:round/>
            <a:headEnd/>
            <a:tailEn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99683" y="49316"/>
            <a:ext cx="8727974" cy="646331"/>
          </a:xfrm>
          <a:prstGeom prst="rect">
            <a:avLst/>
          </a:prstGeom>
          <a:noFill/>
        </p:spPr>
        <p:txBody>
          <a:bodyPr wrap="square" rtlCol="0">
            <a:spAutoFit/>
          </a:bodyPr>
          <a:lstStyle/>
          <a:p>
            <a:pPr algn="ctr"/>
            <a:r>
              <a:rPr lang="en-US" sz="3600" u="sng" dirty="0" err="1" smtClean="0"/>
              <a:t>AllosMod-FoXS</a:t>
            </a:r>
            <a:endParaRPr lang="en-US" sz="3600" u="sng" dirty="0"/>
          </a:p>
        </p:txBody>
      </p:sp>
      <p:pic>
        <p:nvPicPr>
          <p:cNvPr id="31" name="Picture 30"/>
          <p:cNvPicPr>
            <a:picLocks noChangeAspect="1"/>
          </p:cNvPicPr>
          <p:nvPr/>
        </p:nvPicPr>
        <p:blipFill>
          <a:blip r:embed="rId3"/>
          <a:stretch>
            <a:fillRect/>
          </a:stretch>
        </p:blipFill>
        <p:spPr>
          <a:xfrm>
            <a:off x="1102801" y="1936537"/>
            <a:ext cx="6640246" cy="4592319"/>
          </a:xfrm>
          <a:prstGeom prst="rect">
            <a:avLst/>
          </a:prstGeom>
        </p:spPr>
      </p:pic>
      <p:pic>
        <p:nvPicPr>
          <p:cNvPr id="34" name="Picture 33"/>
          <p:cNvPicPr>
            <a:picLocks noChangeAspect="1"/>
          </p:cNvPicPr>
          <p:nvPr/>
        </p:nvPicPr>
        <p:blipFill>
          <a:blip r:embed="rId4"/>
          <a:stretch>
            <a:fillRect/>
          </a:stretch>
        </p:blipFill>
        <p:spPr>
          <a:xfrm rot="16200000">
            <a:off x="7399064" y="1633438"/>
            <a:ext cx="1502198" cy="1214000"/>
          </a:xfrm>
          <a:prstGeom prst="rect">
            <a:avLst/>
          </a:prstGeom>
        </p:spPr>
      </p:pic>
      <p:pic>
        <p:nvPicPr>
          <p:cNvPr id="37" name="Picture 36"/>
          <p:cNvPicPr>
            <a:picLocks noChangeAspect="1"/>
          </p:cNvPicPr>
          <p:nvPr/>
        </p:nvPicPr>
        <p:blipFill>
          <a:blip r:embed="rId5"/>
          <a:stretch>
            <a:fillRect/>
          </a:stretch>
        </p:blipFill>
        <p:spPr>
          <a:xfrm>
            <a:off x="7518500" y="2949096"/>
            <a:ext cx="1221268" cy="1356965"/>
          </a:xfrm>
          <a:prstGeom prst="rect">
            <a:avLst/>
          </a:prstGeom>
        </p:spPr>
      </p:pic>
      <p:pic>
        <p:nvPicPr>
          <p:cNvPr id="38" name="Picture 37"/>
          <p:cNvPicPr>
            <a:picLocks noChangeAspect="1"/>
          </p:cNvPicPr>
          <p:nvPr/>
        </p:nvPicPr>
        <p:blipFill>
          <a:blip r:embed="rId6"/>
          <a:stretch>
            <a:fillRect/>
          </a:stretch>
        </p:blipFill>
        <p:spPr>
          <a:xfrm>
            <a:off x="7644613" y="4256746"/>
            <a:ext cx="1117157" cy="1186560"/>
          </a:xfrm>
          <a:prstGeom prst="rect">
            <a:avLst/>
          </a:prstGeom>
        </p:spPr>
      </p:pic>
      <p:cxnSp>
        <p:nvCxnSpPr>
          <p:cNvPr id="42" name="Straight Arrow Connector 41"/>
          <p:cNvCxnSpPr/>
          <p:nvPr/>
        </p:nvCxnSpPr>
        <p:spPr>
          <a:xfrm rot="5400000">
            <a:off x="6137479" y="3183594"/>
            <a:ext cx="2076008" cy="1330838"/>
          </a:xfrm>
          <a:prstGeom prst="straightConnector1">
            <a:avLst/>
          </a:prstGeom>
          <a:ln w="57150"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rot="5400000">
            <a:off x="6808275" y="4033599"/>
            <a:ext cx="969675" cy="900291"/>
          </a:xfrm>
          <a:prstGeom prst="straightConnector1">
            <a:avLst/>
          </a:prstGeom>
          <a:ln w="57150"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rot="10800000" flipV="1">
            <a:off x="6904617" y="4887013"/>
            <a:ext cx="739996" cy="241846"/>
          </a:xfrm>
          <a:prstGeom prst="straightConnector1">
            <a:avLst/>
          </a:prstGeom>
          <a:ln w="57150"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7"/>
          <a:stretch>
            <a:fillRect/>
          </a:stretch>
        </p:blipFill>
        <p:spPr>
          <a:xfrm>
            <a:off x="7274513" y="5418520"/>
            <a:ext cx="1881818" cy="1254545"/>
          </a:xfrm>
          <a:prstGeom prst="rect">
            <a:avLst/>
          </a:prstGeom>
        </p:spPr>
      </p:pic>
      <p:sp>
        <p:nvSpPr>
          <p:cNvPr id="12" name="TextBox 11"/>
          <p:cNvSpPr txBox="1"/>
          <p:nvPr/>
        </p:nvSpPr>
        <p:spPr>
          <a:xfrm>
            <a:off x="0" y="6490251"/>
            <a:ext cx="4385107" cy="369332"/>
          </a:xfrm>
          <a:prstGeom prst="rect">
            <a:avLst/>
          </a:prstGeom>
          <a:noFill/>
        </p:spPr>
        <p:txBody>
          <a:bodyPr wrap="square" rtlCol="0">
            <a:spAutoFit/>
          </a:bodyPr>
          <a:lstStyle/>
          <a:p>
            <a:r>
              <a:rPr lang="en-US" dirty="0" smtClean="0"/>
              <a:t>Weinkam et al. </a:t>
            </a:r>
            <a:r>
              <a:rPr lang="en-US" i="1" dirty="0" smtClean="0"/>
              <a:t>in preparation</a:t>
            </a:r>
            <a:r>
              <a:rPr lang="en-US" dirty="0" smtClean="0"/>
              <a:t>.</a:t>
            </a:r>
            <a:endParaRPr lang="en-US" i="1" dirty="0" smtClean="0"/>
          </a:p>
        </p:txBody>
      </p:sp>
      <p:sp>
        <p:nvSpPr>
          <p:cNvPr id="13" name="Rectangle 2"/>
          <p:cNvSpPr>
            <a:spLocks/>
          </p:cNvSpPr>
          <p:nvPr/>
        </p:nvSpPr>
        <p:spPr bwMode="auto">
          <a:xfrm>
            <a:off x="609600" y="695647"/>
            <a:ext cx="8178800" cy="1117600"/>
          </a:xfrm>
          <a:prstGeom prst="rect">
            <a:avLst/>
          </a:prstGeom>
          <a:noFill/>
          <a:ln w="12700" cap="rnd">
            <a:noFill/>
            <a:round/>
            <a:headEnd/>
            <a:tailEnd/>
          </a:ln>
        </p:spPr>
        <p:txBody>
          <a:bodyPr lIns="38100" tIns="38100" rIns="38100" bIns="38100">
            <a:prstTxWarp prst="textNoShape">
              <a:avLst/>
            </a:prstTxWarp>
          </a:bodyPr>
          <a:lstStyle/>
          <a:p>
            <a:pPr marL="266700" indent="-266700" algn="just">
              <a:lnSpc>
                <a:spcPct val="90000"/>
              </a:lnSpc>
              <a:spcBef>
                <a:spcPts val="575"/>
              </a:spcBef>
              <a:buClr>
                <a:srgbClr val="000000"/>
              </a:buClr>
              <a:buSzPct val="100000"/>
            </a:pPr>
            <a:r>
              <a:rPr lang="en-US" sz="2400" dirty="0" smtClean="0">
                <a:solidFill>
                  <a:schemeClr val="tx1"/>
                </a:solidFill>
                <a:latin typeface="Calibri" pitchFamily="-110" charset="0"/>
                <a:ea typeface="ＭＳ Ｐゴシック" pitchFamily="-110" charset="-128"/>
                <a:cs typeface="ＭＳ Ｐゴシック" pitchFamily="-110" charset="-128"/>
                <a:sym typeface="Calibri" pitchFamily="-110" charset="0"/>
              </a:rPr>
              <a:t>INPUT:      1) </a:t>
            </a:r>
            <a:r>
              <a:rPr lang="en-US" sz="2400" dirty="0" smtClean="0">
                <a:latin typeface="Calibri" pitchFamily="-110" charset="0"/>
                <a:ea typeface="ＭＳ Ｐゴシック" pitchFamily="-110" charset="-128"/>
                <a:cs typeface="ＭＳ Ｐゴシック" pitchFamily="-110" charset="-128"/>
                <a:sym typeface="Calibri" pitchFamily="-110" charset="0"/>
              </a:rPr>
              <a:t>sequence, 2) </a:t>
            </a:r>
            <a:r>
              <a:rPr lang="en-US" sz="2400" dirty="0" err="1" smtClean="0">
                <a:latin typeface="Calibri" pitchFamily="-110" charset="0"/>
                <a:ea typeface="ＭＳ Ｐゴシック" pitchFamily="-110" charset="-128"/>
                <a:cs typeface="ＭＳ Ｐゴシック" pitchFamily="-110" charset="-128"/>
                <a:sym typeface="Calibri" pitchFamily="-110" charset="0"/>
              </a:rPr>
              <a:t>structure(s</a:t>
            </a:r>
            <a:r>
              <a:rPr lang="en-US" sz="2400" dirty="0" smtClean="0">
                <a:latin typeface="Calibri" pitchFamily="-110" charset="0"/>
                <a:ea typeface="ＭＳ Ｐゴシック" pitchFamily="-110" charset="-128"/>
                <a:cs typeface="ＭＳ Ｐゴシック" pitchFamily="-110" charset="-128"/>
                <a:sym typeface="Calibri" pitchFamily="-110" charset="0"/>
              </a:rPr>
              <a:t>), and 3) </a:t>
            </a:r>
            <a:r>
              <a:rPr lang="en-US" sz="2400" dirty="0" smtClean="0">
                <a:solidFill>
                  <a:schemeClr val="tx1"/>
                </a:solidFill>
                <a:latin typeface="Calibri" pitchFamily="-110" charset="0"/>
                <a:ea typeface="ＭＳ Ｐゴシック" pitchFamily="-110" charset="-128"/>
                <a:cs typeface="ＭＳ Ｐゴシック" pitchFamily="-110" charset="-128"/>
                <a:sym typeface="Calibri" pitchFamily="-110" charset="0"/>
              </a:rPr>
              <a:t>SAXS profile</a:t>
            </a:r>
          </a:p>
          <a:p>
            <a:pPr marL="266700" indent="-266700" algn="just">
              <a:lnSpc>
                <a:spcPct val="90000"/>
              </a:lnSpc>
              <a:spcBef>
                <a:spcPts val="575"/>
              </a:spcBef>
              <a:buClr>
                <a:srgbClr val="000000"/>
              </a:buClr>
              <a:buSzPct val="100000"/>
            </a:pPr>
            <a:r>
              <a:rPr lang="en-US" sz="2400" dirty="0" smtClean="0">
                <a:latin typeface="Calibri" pitchFamily="-110" charset="0"/>
                <a:ea typeface="ＭＳ Ｐゴシック" pitchFamily="-110" charset="-128"/>
                <a:cs typeface="ＭＳ Ｐゴシック" pitchFamily="-110" charset="-128"/>
                <a:sym typeface="Calibri" pitchFamily="-110" charset="0"/>
              </a:rPr>
              <a:t>OUTPUT:  1) </a:t>
            </a:r>
            <a:r>
              <a:rPr lang="en-US" sz="2400" dirty="0" smtClean="0">
                <a:solidFill>
                  <a:schemeClr val="tx1"/>
                </a:solidFill>
                <a:latin typeface="Calibri" pitchFamily="-110" charset="0"/>
                <a:ea typeface="ＭＳ Ｐゴシック" pitchFamily="-110" charset="-128"/>
                <a:cs typeface="ＭＳ Ｐゴシック" pitchFamily="-110" charset="-128"/>
                <a:sym typeface="Calibri" pitchFamily="-110" charset="0"/>
              </a:rPr>
              <a:t>sets of structures, 2) their </a:t>
            </a:r>
            <a:r>
              <a:rPr lang="en-US" sz="2400" dirty="0" smtClean="0">
                <a:latin typeface="Calibri" pitchFamily="-110" charset="0"/>
                <a:ea typeface="ＭＳ Ｐゴシック" pitchFamily="-110" charset="-128"/>
                <a:cs typeface="ＭＳ Ｐゴシック" pitchFamily="-110" charset="-128"/>
                <a:sym typeface="Calibri" pitchFamily="-110" charset="0"/>
              </a:rPr>
              <a:t>weights, and</a:t>
            </a:r>
          </a:p>
          <a:p>
            <a:pPr marL="266700" indent="-266700" algn="just">
              <a:lnSpc>
                <a:spcPct val="90000"/>
              </a:lnSpc>
              <a:spcBef>
                <a:spcPts val="575"/>
              </a:spcBef>
              <a:buClr>
                <a:srgbClr val="000000"/>
              </a:buClr>
              <a:buSzPct val="100000"/>
            </a:pPr>
            <a:r>
              <a:rPr lang="en-US" sz="2400" dirty="0" smtClean="0">
                <a:latin typeface="Calibri" pitchFamily="-110" charset="0"/>
                <a:ea typeface="ＭＳ Ｐゴシック" pitchFamily="-110" charset="-128"/>
                <a:cs typeface="ＭＳ Ｐゴシック" pitchFamily="-110" charset="-128"/>
                <a:sym typeface="Calibri" pitchFamily="-110" charset="0"/>
              </a:rPr>
              <a:t>                  3) their theoretical SAXS profiles</a:t>
            </a:r>
            <a:endParaRPr lang="en-US" sz="2400" dirty="0">
              <a:solidFill>
                <a:schemeClr val="tx1"/>
              </a:solidFill>
              <a:latin typeface="Calibri" pitchFamily="-110" charset="0"/>
              <a:ea typeface="ＭＳ Ｐゴシック" pitchFamily="-110" charset="-128"/>
              <a:cs typeface="ＭＳ Ｐゴシック" pitchFamily="-110" charset="-128"/>
              <a:sym typeface="Calibri" pitchFamily="-110"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199683" y="-113723"/>
            <a:ext cx="8727974" cy="646331"/>
          </a:xfrm>
          <a:prstGeom prst="rect">
            <a:avLst/>
          </a:prstGeom>
          <a:noFill/>
        </p:spPr>
        <p:txBody>
          <a:bodyPr wrap="square" rtlCol="0">
            <a:spAutoFit/>
          </a:bodyPr>
          <a:lstStyle/>
          <a:p>
            <a:pPr algn="ctr"/>
            <a:r>
              <a:rPr lang="en-US" sz="3600" u="sng" dirty="0" err="1" smtClean="0"/>
              <a:t>AllosMod-FoXS</a:t>
            </a:r>
            <a:r>
              <a:rPr lang="en-US" sz="3600" u="sng" dirty="0" smtClean="0"/>
              <a:t>: DNA </a:t>
            </a:r>
            <a:r>
              <a:rPr lang="en-US" sz="3600" u="sng" dirty="0" err="1" smtClean="0"/>
              <a:t>Ligase</a:t>
            </a:r>
            <a:endParaRPr lang="en-US" sz="3600" u="sng" dirty="0"/>
          </a:p>
        </p:txBody>
      </p:sp>
      <p:sp>
        <p:nvSpPr>
          <p:cNvPr id="5" name="TextBox 4"/>
          <p:cNvSpPr txBox="1"/>
          <p:nvPr/>
        </p:nvSpPr>
        <p:spPr>
          <a:xfrm>
            <a:off x="0" y="6357356"/>
            <a:ext cx="1475911" cy="523220"/>
          </a:xfrm>
          <a:prstGeom prst="rect">
            <a:avLst/>
          </a:prstGeom>
          <a:noFill/>
        </p:spPr>
        <p:txBody>
          <a:bodyPr wrap="square" rtlCol="0">
            <a:spAutoFit/>
          </a:bodyPr>
          <a:lstStyle/>
          <a:p>
            <a:r>
              <a:rPr lang="en-US" sz="1400" dirty="0" smtClean="0"/>
              <a:t>Weinkam et al. </a:t>
            </a:r>
          </a:p>
          <a:p>
            <a:r>
              <a:rPr lang="en-US" sz="1400" i="1" dirty="0" smtClean="0"/>
              <a:t>in preparation</a:t>
            </a:r>
            <a:r>
              <a:rPr lang="en-US" sz="1400" dirty="0" smtClean="0"/>
              <a:t>.</a:t>
            </a:r>
            <a:endParaRPr lang="en-US" sz="1400" i="1" dirty="0" smtClean="0"/>
          </a:p>
        </p:txBody>
      </p:sp>
      <p:pic>
        <p:nvPicPr>
          <p:cNvPr id="6" name="allosmodfoxs.mov">
            <a:hlinkClick r:id="" action="ppaction://media"/>
          </p:cNvPr>
          <p:cNvPicPr/>
          <p:nvPr>
            <a:videoFile r:link="rId1"/>
          </p:nvPr>
        </p:nvPicPr>
        <p:blipFill>
          <a:blip r:embed="rId3"/>
          <a:stretch>
            <a:fillRect/>
          </a:stretch>
        </p:blipFill>
        <p:spPr>
          <a:xfrm>
            <a:off x="1176296" y="532609"/>
            <a:ext cx="6724341" cy="610827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58"/>
          <p:cNvGrpSpPr/>
          <p:nvPr/>
        </p:nvGrpSpPr>
        <p:grpSpPr>
          <a:xfrm>
            <a:off x="1668487" y="3786051"/>
            <a:ext cx="5926869" cy="2959881"/>
            <a:chOff x="1070822" y="3775009"/>
            <a:chExt cx="5926869" cy="2959881"/>
          </a:xfrm>
        </p:grpSpPr>
        <p:grpSp>
          <p:nvGrpSpPr>
            <p:cNvPr id="3" name="Group 54"/>
            <p:cNvGrpSpPr/>
            <p:nvPr/>
          </p:nvGrpSpPr>
          <p:grpSpPr>
            <a:xfrm>
              <a:off x="1070822" y="3775009"/>
              <a:ext cx="5926869" cy="2786159"/>
              <a:chOff x="1294945" y="4071841"/>
              <a:chExt cx="5926869" cy="2786159"/>
            </a:xfrm>
          </p:grpSpPr>
          <p:pic>
            <p:nvPicPr>
              <p:cNvPr id="51" name="Picture 50"/>
              <p:cNvPicPr>
                <a:picLocks noChangeAspect="1"/>
              </p:cNvPicPr>
              <p:nvPr/>
            </p:nvPicPr>
            <p:blipFill>
              <a:blip r:embed="rId3"/>
              <a:stretch>
                <a:fillRect/>
              </a:stretch>
            </p:blipFill>
            <p:spPr>
              <a:xfrm>
                <a:off x="1558619" y="4287516"/>
                <a:ext cx="5438893" cy="2570484"/>
              </a:xfrm>
              <a:prstGeom prst="rect">
                <a:avLst/>
              </a:prstGeom>
            </p:spPr>
          </p:pic>
          <p:sp>
            <p:nvSpPr>
              <p:cNvPr id="52" name="Rectangle 51"/>
              <p:cNvSpPr/>
              <p:nvPr/>
            </p:nvSpPr>
            <p:spPr>
              <a:xfrm>
                <a:off x="1558619" y="4071841"/>
                <a:ext cx="5663195" cy="149425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1294945" y="5423481"/>
                <a:ext cx="553035" cy="143451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2205117" y="6188699"/>
                <a:ext cx="247350" cy="25234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7" name="TextBox 56"/>
            <p:cNvSpPr txBox="1"/>
            <p:nvPr/>
          </p:nvSpPr>
          <p:spPr>
            <a:xfrm>
              <a:off x="3792863" y="6334780"/>
              <a:ext cx="1219425" cy="400110"/>
            </a:xfrm>
            <a:prstGeom prst="rect">
              <a:avLst/>
            </a:prstGeom>
            <a:noFill/>
          </p:spPr>
          <p:txBody>
            <a:bodyPr wrap="square" rtlCol="0">
              <a:spAutoFit/>
            </a:bodyPr>
            <a:lstStyle/>
            <a:p>
              <a:r>
                <a:rPr lang="en-US" sz="2000" dirty="0" smtClean="0"/>
                <a:t>time (ns)</a:t>
              </a:r>
              <a:endParaRPr lang="en-US" sz="2000" baseline="-25000" dirty="0" smtClean="0"/>
            </a:p>
          </p:txBody>
        </p:sp>
        <p:sp>
          <p:nvSpPr>
            <p:cNvPr id="58" name="TextBox 57"/>
            <p:cNvSpPr txBox="1"/>
            <p:nvPr/>
          </p:nvSpPr>
          <p:spPr>
            <a:xfrm rot="16200000">
              <a:off x="867368" y="5626869"/>
              <a:ext cx="1015711" cy="400110"/>
            </a:xfrm>
            <a:prstGeom prst="rect">
              <a:avLst/>
            </a:prstGeom>
            <a:noFill/>
          </p:spPr>
          <p:txBody>
            <a:bodyPr wrap="square" rtlCol="0">
              <a:spAutoFit/>
            </a:bodyPr>
            <a:lstStyle/>
            <a:p>
              <a:pPr algn="ctr"/>
              <a:r>
                <a:rPr lang="en-US" sz="2000" dirty="0" smtClean="0"/>
                <a:t> </a:t>
              </a:r>
              <a:r>
                <a:rPr lang="en-US" sz="2000" dirty="0" err="1" smtClean="0"/>
                <a:t>QI</a:t>
              </a:r>
              <a:r>
                <a:rPr lang="en-US" sz="2000" baseline="-25000" dirty="0" err="1" smtClean="0"/>
                <a:t>diff</a:t>
              </a:r>
              <a:r>
                <a:rPr lang="en-US" sz="2000" dirty="0" err="1" smtClean="0"/>
                <a:t>(i</a:t>
              </a:r>
              <a:r>
                <a:rPr lang="en-US" sz="2000" dirty="0" smtClean="0"/>
                <a:t>)</a:t>
              </a:r>
              <a:endParaRPr lang="en-US" sz="2000" baseline="-25000" dirty="0" smtClean="0"/>
            </a:p>
          </p:txBody>
        </p:sp>
      </p:grpSp>
      <p:sp>
        <p:nvSpPr>
          <p:cNvPr id="4" name="TextBox 3"/>
          <p:cNvSpPr txBox="1"/>
          <p:nvPr/>
        </p:nvSpPr>
        <p:spPr>
          <a:xfrm>
            <a:off x="199683" y="-86303"/>
            <a:ext cx="8727974" cy="1200329"/>
          </a:xfrm>
          <a:prstGeom prst="rect">
            <a:avLst/>
          </a:prstGeom>
          <a:noFill/>
        </p:spPr>
        <p:txBody>
          <a:bodyPr wrap="square" rtlCol="0">
            <a:spAutoFit/>
          </a:bodyPr>
          <a:lstStyle/>
          <a:p>
            <a:pPr algn="ctr"/>
            <a:r>
              <a:rPr lang="en-US" sz="3600" u="sng" dirty="0" smtClean="0"/>
              <a:t>STEP 1: Conformational Sampling on Simplified Energy Landscapes</a:t>
            </a:r>
            <a:endParaRPr lang="en-US" sz="3600" u="sng" dirty="0"/>
          </a:p>
        </p:txBody>
      </p:sp>
      <p:pic>
        <p:nvPicPr>
          <p:cNvPr id="23" name="Picture 22"/>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905571" y="2031430"/>
            <a:ext cx="3207244" cy="2818247"/>
          </a:xfrm>
          <a:prstGeom prst="rect">
            <a:avLst/>
          </a:prstGeom>
        </p:spPr>
      </p:pic>
      <p:pic>
        <p:nvPicPr>
          <p:cNvPr id="26" name="Picture 25"/>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7530702" y="630829"/>
            <a:ext cx="1502639" cy="2116856"/>
          </a:xfrm>
          <a:prstGeom prst="rect">
            <a:avLst/>
          </a:prstGeom>
        </p:spPr>
      </p:pic>
      <p:sp>
        <p:nvSpPr>
          <p:cNvPr id="27" name="TextBox 26"/>
          <p:cNvSpPr txBox="1"/>
          <p:nvPr/>
        </p:nvSpPr>
        <p:spPr>
          <a:xfrm>
            <a:off x="117026" y="6499612"/>
            <a:ext cx="3311613" cy="369332"/>
          </a:xfrm>
          <a:prstGeom prst="rect">
            <a:avLst/>
          </a:prstGeom>
          <a:solidFill>
            <a:schemeClr val="bg1"/>
          </a:solidFill>
        </p:spPr>
        <p:txBody>
          <a:bodyPr wrap="square" rtlCol="0">
            <a:spAutoFit/>
          </a:bodyPr>
          <a:lstStyle/>
          <a:p>
            <a:r>
              <a:rPr lang="en-US" dirty="0" smtClean="0"/>
              <a:t>Weinkam, Pons, Sali. </a:t>
            </a:r>
            <a:r>
              <a:rPr lang="en-US" i="1" dirty="0" smtClean="0"/>
              <a:t>PNAS </a:t>
            </a:r>
            <a:r>
              <a:rPr lang="en-US" dirty="0" smtClean="0"/>
              <a:t>2012. </a:t>
            </a:r>
            <a:endParaRPr lang="en-US" b="1" dirty="0" smtClean="0"/>
          </a:p>
        </p:txBody>
      </p:sp>
      <p:cxnSp>
        <p:nvCxnSpPr>
          <p:cNvPr id="32" name="Straight Arrow Connector 31"/>
          <p:cNvCxnSpPr/>
          <p:nvPr/>
        </p:nvCxnSpPr>
        <p:spPr>
          <a:xfrm flipV="1">
            <a:off x="4243015" y="1618774"/>
            <a:ext cx="3312347" cy="1473006"/>
          </a:xfrm>
          <a:prstGeom prst="straightConnector1">
            <a:avLst/>
          </a:prstGeom>
          <a:ln w="28575" cap="flat" cmpd="sng" algn="ctr">
            <a:solidFill>
              <a:schemeClr val="tx1"/>
            </a:solidFill>
            <a:prstDash val="solid"/>
            <a:round/>
            <a:headEnd type="none" w="med" len="med"/>
            <a:tailEnd type="triangle" w="lg" len="lg"/>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4243015" y="3516972"/>
            <a:ext cx="3648261" cy="1588"/>
          </a:xfrm>
          <a:prstGeom prst="straightConnector1">
            <a:avLst/>
          </a:prstGeom>
          <a:ln w="28575" cap="flat" cmpd="sng" algn="ctr">
            <a:solidFill>
              <a:schemeClr val="tx1"/>
            </a:solidFill>
            <a:prstDash val="solid"/>
            <a:round/>
            <a:headEnd type="none" w="med" len="med"/>
            <a:tailEnd type="triangle" w="lg" len="lg"/>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rot="20100000">
            <a:off x="3976338" y="1817778"/>
            <a:ext cx="3603479" cy="523220"/>
          </a:xfrm>
          <a:prstGeom prst="rect">
            <a:avLst/>
          </a:prstGeom>
          <a:noFill/>
        </p:spPr>
        <p:txBody>
          <a:bodyPr wrap="square" rtlCol="0">
            <a:spAutoFit/>
          </a:bodyPr>
          <a:lstStyle/>
          <a:p>
            <a:r>
              <a:rPr lang="en-US" sz="2800" dirty="0" err="1" smtClean="0"/>
              <a:t>AllosMod</a:t>
            </a:r>
            <a:r>
              <a:rPr lang="en-US" sz="2800" dirty="0" smtClean="0"/>
              <a:t> (2 templates)</a:t>
            </a:r>
            <a:endParaRPr lang="en-US" sz="2800" baseline="-25000" dirty="0" smtClean="0"/>
          </a:p>
        </p:txBody>
      </p:sp>
      <p:sp>
        <p:nvSpPr>
          <p:cNvPr id="41" name="TextBox 40"/>
          <p:cNvSpPr txBox="1"/>
          <p:nvPr/>
        </p:nvSpPr>
        <p:spPr>
          <a:xfrm>
            <a:off x="4392433" y="2979712"/>
            <a:ext cx="3486402" cy="523220"/>
          </a:xfrm>
          <a:prstGeom prst="rect">
            <a:avLst/>
          </a:prstGeom>
          <a:noFill/>
        </p:spPr>
        <p:txBody>
          <a:bodyPr wrap="square" rtlCol="0">
            <a:spAutoFit/>
          </a:bodyPr>
          <a:lstStyle/>
          <a:p>
            <a:r>
              <a:rPr lang="en-US" sz="2800" dirty="0" err="1" smtClean="0"/>
              <a:t>AllosMod</a:t>
            </a:r>
            <a:r>
              <a:rPr lang="en-US" sz="2800" dirty="0" smtClean="0"/>
              <a:t> (1 template)</a:t>
            </a:r>
            <a:endParaRPr lang="en-US" sz="2800" baseline="-25000" dirty="0" smtClean="0"/>
          </a:p>
        </p:txBody>
      </p:sp>
      <p:cxnSp>
        <p:nvCxnSpPr>
          <p:cNvPr id="46" name="Straight Arrow Connector 45"/>
          <p:cNvCxnSpPr/>
          <p:nvPr/>
        </p:nvCxnSpPr>
        <p:spPr>
          <a:xfrm>
            <a:off x="4243015" y="3996601"/>
            <a:ext cx="3897290" cy="1103734"/>
          </a:xfrm>
          <a:prstGeom prst="straightConnector1">
            <a:avLst/>
          </a:prstGeom>
          <a:ln w="28575" cap="flat" cmpd="sng" algn="ctr">
            <a:solidFill>
              <a:schemeClr val="tx1"/>
            </a:solidFill>
            <a:prstDash val="solid"/>
            <a:round/>
            <a:headEnd type="none" w="med" len="med"/>
            <a:tailEnd type="triangle" w="lg" len="lg"/>
          </a:ln>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rot="960000">
            <a:off x="5374838" y="4092661"/>
            <a:ext cx="2093367" cy="523220"/>
          </a:xfrm>
          <a:prstGeom prst="rect">
            <a:avLst/>
          </a:prstGeom>
          <a:noFill/>
        </p:spPr>
        <p:txBody>
          <a:bodyPr wrap="square" rtlCol="0">
            <a:spAutoFit/>
          </a:bodyPr>
          <a:lstStyle/>
          <a:p>
            <a:r>
              <a:rPr lang="en-US" sz="2800" dirty="0" smtClean="0"/>
              <a:t>MODELLER</a:t>
            </a:r>
            <a:endParaRPr lang="en-US" sz="2800" baseline="-25000" dirty="0" smtClean="0"/>
          </a:p>
        </p:txBody>
      </p:sp>
      <p:pic>
        <p:nvPicPr>
          <p:cNvPr id="24" name="Picture 23"/>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8240766" y="4405997"/>
            <a:ext cx="336188" cy="1324951"/>
          </a:xfrm>
          <a:prstGeom prst="rect">
            <a:avLst/>
          </a:prstGeom>
        </p:spPr>
      </p:pic>
      <p:pic>
        <p:nvPicPr>
          <p:cNvPr id="25" name="Picture 24"/>
          <p:cNvPicPr>
            <a:picLocks noChangeAspect="1"/>
          </p:cNvPicPr>
          <p:nvPr/>
        </p:nvPicPr>
        <mc:AlternateContent>
          <mc:Choice xmlns:ma="http://schemas.microsoft.com/office/mac/drawingml/2008/main" Requires="ma">
            <p:blipFill>
              <a:blip r:embed="rId10"/>
              <a:stretch>
                <a:fillRect/>
              </a:stretch>
            </p:blipFill>
          </mc:Choice>
          <mc:Fallback>
            <p:blipFill>
              <a:blip r:embed="rId11"/>
              <a:stretch>
                <a:fillRect/>
              </a:stretch>
            </p:blipFill>
          </mc:Fallback>
        </mc:AlternateContent>
        <p:spPr>
          <a:xfrm>
            <a:off x="7817296" y="3142322"/>
            <a:ext cx="1168400" cy="749300"/>
          </a:xfrm>
          <a:prstGeom prst="rect">
            <a:avLst/>
          </a:prstGeom>
        </p:spPr>
      </p:pic>
      <p:sp>
        <p:nvSpPr>
          <p:cNvPr id="28" name="TextBox 27"/>
          <p:cNvSpPr txBox="1"/>
          <p:nvPr/>
        </p:nvSpPr>
        <p:spPr>
          <a:xfrm>
            <a:off x="729746" y="1295966"/>
            <a:ext cx="2404830" cy="646331"/>
          </a:xfrm>
          <a:prstGeom prst="rect">
            <a:avLst/>
          </a:prstGeom>
          <a:solidFill>
            <a:schemeClr val="bg1"/>
          </a:solidFill>
          <a:ln>
            <a:solidFill>
              <a:schemeClr val="tx1"/>
            </a:solidFill>
          </a:ln>
        </p:spPr>
        <p:txBody>
          <a:bodyPr wrap="square" rtlCol="0">
            <a:spAutoFit/>
          </a:bodyPr>
          <a:lstStyle/>
          <a:p>
            <a:pPr algn="ctr"/>
            <a:r>
              <a:rPr lang="en-US" dirty="0" smtClean="0"/>
              <a:t>INPUT: effector bound </a:t>
            </a:r>
          </a:p>
          <a:p>
            <a:pPr algn="ctr"/>
            <a:r>
              <a:rPr lang="en-US" dirty="0" smtClean="0"/>
              <a:t>&amp; unbound structures</a:t>
            </a:r>
            <a:endParaRPr lang="en-US" b="1" dirty="0" smtClean="0"/>
          </a:p>
        </p:txBody>
      </p:sp>
      <p:sp>
        <p:nvSpPr>
          <p:cNvPr id="29" name="TextBox 28"/>
          <p:cNvSpPr txBox="1"/>
          <p:nvPr/>
        </p:nvSpPr>
        <p:spPr>
          <a:xfrm>
            <a:off x="109278" y="5280304"/>
            <a:ext cx="1722502" cy="1200329"/>
          </a:xfrm>
          <a:prstGeom prst="rect">
            <a:avLst/>
          </a:prstGeom>
          <a:solidFill>
            <a:schemeClr val="bg1"/>
          </a:solidFill>
          <a:ln>
            <a:solidFill>
              <a:schemeClr val="tx1"/>
            </a:solidFill>
          </a:ln>
        </p:spPr>
        <p:txBody>
          <a:bodyPr wrap="square" rtlCol="0">
            <a:spAutoFit/>
          </a:bodyPr>
          <a:lstStyle/>
          <a:p>
            <a:pPr algn="ctr"/>
            <a:r>
              <a:rPr lang="en-US" dirty="0" smtClean="0"/>
              <a:t>OUTPUT: simulation</a:t>
            </a:r>
          </a:p>
          <a:p>
            <a:pPr algn="ctr"/>
            <a:r>
              <a:rPr lang="en-US" dirty="0" smtClean="0"/>
              <a:t>trajectory </a:t>
            </a:r>
          </a:p>
          <a:p>
            <a:pPr algn="ctr"/>
            <a:r>
              <a:rPr lang="en-US" dirty="0" smtClean="0"/>
              <a:t>&amp; structures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3778</TotalTime>
  <Words>1372</Words>
  <Application>Microsoft Macintosh PowerPoint</Application>
  <PresentationFormat>On-screen Show (4:3)</PresentationFormat>
  <Paragraphs>249</Paragraphs>
  <Slides>21</Slides>
  <Notes>15</Notes>
  <HiddenSlides>0</HiddenSlides>
  <MMClips>6</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21</vt:i4>
      </vt:variant>
    </vt:vector>
  </HeadingPairs>
  <TitlesOfParts>
    <vt:vector size="23" baseType="lpstr">
      <vt:lpstr>Office Theme</vt:lpstr>
      <vt:lpstr>Equation</vt:lpstr>
      <vt:lpstr>Slide 1</vt:lpstr>
      <vt:lpstr>Slide 2</vt:lpstr>
      <vt:lpstr>Slide 3</vt:lpstr>
      <vt:lpstr>IMP: Modeling assemblies</vt:lpstr>
      <vt:lpstr>IMP Work Flow</vt:lpstr>
      <vt:lpstr>IMP and Web Servers</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Patrick Weinkam</dc:creator>
  <cp:lastModifiedBy>Patrick Weinkam</cp:lastModifiedBy>
  <cp:revision>23</cp:revision>
  <dcterms:created xsi:type="dcterms:W3CDTF">2013-10-08T22:15:28Z</dcterms:created>
  <dcterms:modified xsi:type="dcterms:W3CDTF">2013-10-09T00:07:02Z</dcterms:modified>
</cp:coreProperties>
</file>